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72" r:id="rId10"/>
    <p:sldId id="264" r:id="rId11"/>
    <p:sldId id="265" r:id="rId12"/>
    <p:sldId id="271" r:id="rId13"/>
    <p:sldId id="267" r:id="rId14"/>
    <p:sldId id="268" r:id="rId15"/>
    <p:sldId id="269" r:id="rId16"/>
    <p:sldId id="270" r:id="rId17"/>
  </p:sldIdLst>
  <p:sldSz cx="9144000" cy="6858000" type="screen4x3"/>
  <p:notesSz cx="6735763" cy="98663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CC1D30"/>
    <a:srgbClr val="DA3943"/>
    <a:srgbClr val="6692B3"/>
    <a:srgbClr val="FF5140"/>
    <a:srgbClr val="EAEFF2"/>
    <a:srgbClr val="D1DAE3"/>
    <a:srgbClr val="D4DEE5"/>
    <a:srgbClr val="7CB0DA"/>
    <a:srgbClr val="FF4A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1981" autoAdjust="0"/>
    <p:restoredTop sz="88980" autoAdjust="0"/>
  </p:normalViewPr>
  <p:slideViewPr>
    <p:cSldViewPr>
      <p:cViewPr>
        <p:scale>
          <a:sx n="75" d="100"/>
          <a:sy n="75" d="100"/>
        </p:scale>
        <p:origin x="-1728" y="-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1746AA-09A8-CA42-B7E2-714CDD5226A5}" type="datetimeFigureOut">
              <a:rPr lang="en-US" smtClean="0"/>
              <a:pPr/>
              <a:t>3/24/2016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1700" y="739775"/>
            <a:ext cx="493236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100" y="4686300"/>
            <a:ext cx="5389563" cy="44402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B77BEB-6E7D-2543-83A0-B2549E8A1A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54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77BEB-6E7D-2543-83A0-B2549E8A1A0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40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63E04-A8F6-40A6-823E-281BAB3524C2}" type="datetimeFigureOut">
              <a:rPr lang="ru-RU" smtClean="0"/>
              <a:pPr/>
              <a:t>24.03.2016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EB9F-9CAF-41A0-A590-66B30E0FC43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0779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63E04-A8F6-40A6-823E-281BAB3524C2}" type="datetimeFigureOut">
              <a:rPr lang="ru-RU" smtClean="0"/>
              <a:pPr/>
              <a:t>24.03.2016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EB9F-9CAF-41A0-A590-66B30E0FC43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2576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63E04-A8F6-40A6-823E-281BAB3524C2}" type="datetimeFigureOut">
              <a:rPr lang="ru-RU" smtClean="0"/>
              <a:pPr/>
              <a:t>24.03.2016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EB9F-9CAF-41A0-A590-66B30E0FC43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2028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63E04-A8F6-40A6-823E-281BAB3524C2}" type="datetimeFigureOut">
              <a:rPr lang="ru-RU" smtClean="0"/>
              <a:pPr/>
              <a:t>24.03.2016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EB9F-9CAF-41A0-A590-66B30E0FC43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2666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63E04-A8F6-40A6-823E-281BAB3524C2}" type="datetimeFigureOut">
              <a:rPr lang="ru-RU" smtClean="0"/>
              <a:pPr/>
              <a:t>24.03.2016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EB9F-9CAF-41A0-A590-66B30E0FC43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8492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63E04-A8F6-40A6-823E-281BAB3524C2}" type="datetimeFigureOut">
              <a:rPr lang="ru-RU" smtClean="0"/>
              <a:pPr/>
              <a:t>24.03.2016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EB9F-9CAF-41A0-A590-66B30E0FC43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764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63E04-A8F6-40A6-823E-281BAB3524C2}" type="datetimeFigureOut">
              <a:rPr lang="ru-RU" smtClean="0"/>
              <a:pPr/>
              <a:t>24.03.2016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EB9F-9CAF-41A0-A590-66B30E0FC43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1976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63E04-A8F6-40A6-823E-281BAB3524C2}" type="datetimeFigureOut">
              <a:rPr lang="ru-RU" smtClean="0"/>
              <a:pPr/>
              <a:t>24.03.2016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EB9F-9CAF-41A0-A590-66B30E0FC43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9121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63E04-A8F6-40A6-823E-281BAB3524C2}" type="datetimeFigureOut">
              <a:rPr lang="ru-RU" smtClean="0"/>
              <a:pPr/>
              <a:t>24.03.2016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EB9F-9CAF-41A0-A590-66B30E0FC43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4322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63E04-A8F6-40A6-823E-281BAB3524C2}" type="datetimeFigureOut">
              <a:rPr lang="ru-RU" smtClean="0"/>
              <a:pPr/>
              <a:t>24.03.2016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EB9F-9CAF-41A0-A590-66B30E0FC43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4374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63E04-A8F6-40A6-823E-281BAB3524C2}" type="datetimeFigureOut">
              <a:rPr lang="ru-RU" smtClean="0"/>
              <a:pPr/>
              <a:t>24.03.2016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EB9F-9CAF-41A0-A590-66B30E0FC43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4718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63E04-A8F6-40A6-823E-281BAB3524C2}" type="datetimeFigureOut">
              <a:rPr lang="ru-RU" smtClean="0"/>
              <a:pPr/>
              <a:t>24.03.2016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A2EB9F-9CAF-41A0-A590-66B30E0FC43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8869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mailto:info@nagrotech.ru" TargetMode="External"/><Relationship Id="rId7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hyperlink" Target="mailto:nagroboost@nagroboost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2676" y="-32370"/>
            <a:ext cx="9144000" cy="689037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58000">
                <a:schemeClr val="bg1">
                  <a:lumMod val="95000"/>
                </a:schemeClr>
              </a:gs>
              <a:gs pos="0">
                <a:schemeClr val="bg1">
                  <a:lumMod val="85000"/>
                </a:schemeClr>
              </a:gs>
            </a:gsLst>
            <a:lin ang="408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111111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9" r="13108"/>
          <a:stretch/>
        </p:blipFill>
        <p:spPr>
          <a:xfrm>
            <a:off x="2771800" y="-27384"/>
            <a:ext cx="6372200" cy="6614592"/>
          </a:xfrm>
          <a:prstGeom prst="rect">
            <a:avLst/>
          </a:prstGeom>
        </p:spPr>
      </p:pic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204864"/>
            <a:ext cx="8440017" cy="25729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92696"/>
            <a:ext cx="91440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rPr>
              <a:t>УНИВЕРСАЛЬНАЯ КОМПЛЕКСНАЯ </a:t>
            </a:r>
            <a:endParaRPr lang="en-US" b="1" spc="3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/>
              <a:cs typeface="Tahoma"/>
            </a:endParaRPr>
          </a:p>
          <a:p>
            <a:pPr algn="ctr">
              <a:lnSpc>
                <a:spcPct val="120000"/>
              </a:lnSpc>
            </a:pPr>
            <a:r>
              <a:rPr lang="ru-RU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rPr>
              <a:t>ПРИСАДКА ДЛЯ ТОПЛИВ</a:t>
            </a:r>
            <a:endParaRPr lang="en-US" b="1" spc="300" dirty="0">
              <a:solidFill>
                <a:schemeClr val="tx1">
                  <a:lumMod val="65000"/>
                  <a:lumOff val="35000"/>
                </a:schemeClr>
              </a:solidFill>
              <a:latin typeface="Tahoma"/>
              <a:cs typeface="Tahom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83768" y="5661248"/>
            <a:ext cx="4392488" cy="1196752"/>
          </a:xfrm>
          <a:prstGeom prst="rect">
            <a:avLst/>
          </a:prstGeom>
          <a:solidFill>
            <a:srgbClr val="D43C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483768" y="5805264"/>
            <a:ext cx="4392488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200" b="1" dirty="0" smtClean="0">
                <a:solidFill>
                  <a:schemeClr val="bg1"/>
                </a:solidFill>
                <a:latin typeface="Arial"/>
                <a:cs typeface="Arial"/>
              </a:rPr>
              <a:t>КАТАЛИЗАТОР ГОРЕНИЯ </a:t>
            </a:r>
            <a:endParaRPr lang="en-US" sz="2200" b="1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algn="ctr">
              <a:lnSpc>
                <a:spcPct val="120000"/>
              </a:lnSpc>
            </a:pPr>
            <a:r>
              <a:rPr lang="ru-RU" sz="2200" b="1" dirty="0" smtClean="0">
                <a:solidFill>
                  <a:schemeClr val="bg1"/>
                </a:solidFill>
                <a:latin typeface="Arial"/>
                <a:cs typeface="Arial"/>
              </a:rPr>
              <a:t>ДЛЯ ТОПЛИВ</a:t>
            </a:r>
            <a:endParaRPr lang="en-US" sz="22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6" name="Picture 15" descr="nature.png"/>
          <p:cNvPicPr>
            <a:picLocks noChangeAspect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4000"/>
                    </a14:imgEffect>
                    <a14:imgEffect>
                      <a14:colorTemperature colorTemp="2370"/>
                    </a14:imgEffect>
                    <a14:imgEffect>
                      <a14:saturation sat="78000"/>
                    </a14:imgEffect>
                    <a14:imgEffect>
                      <a14:brightnessContrast bright="7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5877272"/>
            <a:ext cx="432048" cy="4320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66785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00000">
                <a:srgbClr val="98B8DB">
                  <a:alpha val="41000"/>
                </a:srgbClr>
              </a:gs>
              <a:gs pos="37000">
                <a:srgbClr val="C2E3FC">
                  <a:alpha val="0"/>
                </a:srgbClr>
              </a:gs>
            </a:gsLst>
            <a:lin ang="1524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260648"/>
            <a:ext cx="84969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В лаборатории Российского Государственного Университета Нефти и Газа им. И.М. Губкина были проведены исследования на предмет изменения физико-химических свойств дизельного топлива при добавлении в него </a:t>
            </a:r>
            <a:r>
              <a:rPr lang="ru-RU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0,13%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NAGROboost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ru-RU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марки «Д</a:t>
            </a:r>
            <a:r>
              <a:rPr lang="ru-RU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» (норма использования 0,05%)</a:t>
            </a:r>
            <a:endParaRPr lang="ru-RU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6093296"/>
            <a:ext cx="86409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500" dirty="0">
                <a:solidFill>
                  <a:srgbClr val="6890B6"/>
                </a:solidFill>
                <a:latin typeface="Arial"/>
                <a:cs typeface="Arial"/>
              </a:rPr>
              <a:t>Исследования показали, </a:t>
            </a:r>
            <a:r>
              <a:rPr lang="ru-RU" sz="1500" dirty="0" smtClean="0">
                <a:solidFill>
                  <a:srgbClr val="6890B6"/>
                </a:solidFill>
                <a:latin typeface="Arial"/>
                <a:cs typeface="Arial"/>
              </a:rPr>
              <a:t>что</a:t>
            </a:r>
            <a:r>
              <a:rPr lang="en-US" sz="1500" dirty="0" smtClean="0">
                <a:solidFill>
                  <a:srgbClr val="6890B6"/>
                </a:solidFill>
                <a:latin typeface="Arial"/>
                <a:cs typeface="Arial"/>
              </a:rPr>
              <a:t> </a:t>
            </a:r>
            <a:r>
              <a:rPr lang="ru-RU" sz="1500" dirty="0" smtClean="0">
                <a:solidFill>
                  <a:srgbClr val="6890B6"/>
                </a:solidFill>
                <a:latin typeface="Arial"/>
                <a:cs typeface="Arial"/>
              </a:rPr>
              <a:t>даже </a:t>
            </a:r>
            <a:r>
              <a:rPr lang="ru-RU" sz="1500" dirty="0">
                <a:solidFill>
                  <a:srgbClr val="6890B6"/>
                </a:solidFill>
                <a:latin typeface="Arial"/>
                <a:cs typeface="Arial"/>
              </a:rPr>
              <a:t>при такой повышенной концентрации физико-химические свойства топлива </a:t>
            </a:r>
            <a:r>
              <a:rPr lang="ru-RU" sz="1500" b="1" dirty="0">
                <a:solidFill>
                  <a:srgbClr val="6890B6"/>
                </a:solidFill>
                <a:latin typeface="Arial"/>
                <a:cs typeface="Arial"/>
              </a:rPr>
              <a:t>остаются в пределах </a:t>
            </a:r>
            <a:r>
              <a:rPr lang="ru-RU" sz="1500" b="1" dirty="0" smtClean="0">
                <a:solidFill>
                  <a:srgbClr val="6890B6"/>
                </a:solidFill>
                <a:latin typeface="Arial"/>
                <a:cs typeface="Arial"/>
              </a:rPr>
              <a:t>ГОСТа</a:t>
            </a:r>
            <a:endParaRPr lang="ru-RU" sz="1500" b="1" dirty="0">
              <a:solidFill>
                <a:srgbClr val="6890B6"/>
              </a:solidFill>
              <a:latin typeface="Arial"/>
              <a:cs typeface="Arial"/>
            </a:endParaRPr>
          </a:p>
        </p:txBody>
      </p:sp>
      <p:pic>
        <p:nvPicPr>
          <p:cNvPr id="7" name="Picture 2" descr="C:\A НагроЛаб\Дилеры\Материалы\Для дилеров\Сравнительный анализ-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96752"/>
            <a:ext cx="3408816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C:\A НагроЛаб\Дилеры\Материалы\Для дилеров\Сравнительный анализ-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196751"/>
            <a:ext cx="3410093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1087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0x0_dizelnyiy-dvigatel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33" y="0"/>
            <a:ext cx="9150865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100000">
                <a:srgbClr val="98B8DB">
                  <a:alpha val="75000"/>
                </a:srgbClr>
              </a:gs>
              <a:gs pos="0">
                <a:schemeClr val="tx1">
                  <a:alpha val="75000"/>
                </a:schemeClr>
              </a:gs>
            </a:gsLst>
            <a:lin ang="1524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88640"/>
            <a:ext cx="3312368" cy="100979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1520" y="0"/>
            <a:ext cx="5040560" cy="1196752"/>
          </a:xfrm>
          <a:prstGeom prst="rect">
            <a:avLst/>
          </a:prstGeom>
          <a:solidFill>
            <a:srgbClr val="D43C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5536" y="332657"/>
            <a:ext cx="59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spc="300" dirty="0" smtClean="0">
                <a:solidFill>
                  <a:srgbClr val="FFFFFF"/>
                </a:solidFill>
                <a:latin typeface="Tahoma"/>
                <a:cs typeface="Tahoma"/>
              </a:rPr>
              <a:t>ЮРИДИЧЕСКАЯ ОСНОВА</a:t>
            </a:r>
            <a:endParaRPr lang="en-US" sz="2400" b="1" spc="300" dirty="0">
              <a:solidFill>
                <a:srgbClr val="FFFFFF"/>
              </a:solidFill>
              <a:latin typeface="Tahoma"/>
              <a:cs typeface="Tahom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67544" y="836712"/>
            <a:ext cx="4608512" cy="0"/>
          </a:xfrm>
          <a:prstGeom prst="line">
            <a:avLst/>
          </a:prstGeom>
          <a:ln w="571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C:\A НагроЛаб\Дилеры\Материалы\Для дилеров\Сертификат 1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484784"/>
            <a:ext cx="3599904" cy="4987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C:\A НагроЛаб\Дилеры\Материалы\Для дилеров\Губкина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99592" y="1454552"/>
            <a:ext cx="3528392" cy="50097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288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88640"/>
            <a:ext cx="3312368" cy="10097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1520" y="-18256"/>
            <a:ext cx="4680520" cy="1196752"/>
          </a:xfrm>
          <a:prstGeom prst="rect">
            <a:avLst/>
          </a:prstGeom>
          <a:solidFill>
            <a:srgbClr val="D43C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95536" y="314401"/>
            <a:ext cx="44644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b="1" spc="300" dirty="0" smtClean="0">
                <a:solidFill>
                  <a:srgbClr val="FFFFFF"/>
                </a:solidFill>
                <a:latin typeface="Tahoma"/>
                <a:cs typeface="Tahoma"/>
              </a:rPr>
              <a:t>ТАРА И УПАКОВКА</a:t>
            </a:r>
            <a:endParaRPr lang="en-US" sz="3000" b="1" spc="300" dirty="0">
              <a:solidFill>
                <a:srgbClr val="FFFFFF"/>
              </a:solidFill>
              <a:latin typeface="Tahoma"/>
              <a:cs typeface="Tahoma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67544" y="890464"/>
            <a:ext cx="4248472" cy="17952"/>
          </a:xfrm>
          <a:prstGeom prst="line">
            <a:avLst/>
          </a:prstGeom>
          <a:ln w="571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9" descr="C:\A НагроЛаб\А Корнеева\флаконы 1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8"/>
            <a:ext cx="1919287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 descr="C:\A НагроЛаб\А Корнеева\флаконы копия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84984"/>
            <a:ext cx="1824038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627784" y="1700808"/>
            <a:ext cx="6300936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spc="300" dirty="0" smtClean="0">
                <a:solidFill>
                  <a:srgbClr val="6692B3"/>
                </a:solidFill>
                <a:latin typeface="Arial"/>
                <a:cs typeface="Arial"/>
              </a:rPr>
              <a:t>ФАСОВКА РОЗНИЧНАЯ:</a:t>
            </a:r>
            <a:endParaRPr lang="en-US" sz="2400" b="1" spc="300" dirty="0" smtClean="0">
              <a:solidFill>
                <a:srgbClr val="6692B3"/>
              </a:solidFill>
              <a:latin typeface="Arial"/>
              <a:cs typeface="Arial"/>
            </a:endParaRPr>
          </a:p>
          <a:p>
            <a:endParaRPr lang="ru-RU" sz="2400" b="1" spc="300" dirty="0" smtClean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  <a:p>
            <a:r>
              <a:rPr lang="ru-RU" b="1" dirty="0" smtClean="0">
                <a:solidFill>
                  <a:srgbClr val="6692B3"/>
                </a:solidFill>
                <a:latin typeface="Arial"/>
                <a:cs typeface="Arial"/>
              </a:rPr>
              <a:t>1.</a:t>
            </a:r>
            <a:r>
              <a:rPr lang="en-US" b="1" dirty="0" smtClean="0">
                <a:solidFill>
                  <a:srgbClr val="6692B3"/>
                </a:solidFill>
                <a:latin typeface="Arial"/>
                <a:cs typeface="Arial"/>
              </a:rPr>
              <a:t> </a:t>
            </a:r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Флакон 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100 </a:t>
            </a:r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мл 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на 100-200 литров </a:t>
            </a:r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топлива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  <a:p>
            <a:endParaRPr lang="ru-RU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  <a:p>
            <a:r>
              <a:rPr lang="ru-RU" b="1" dirty="0" smtClean="0">
                <a:solidFill>
                  <a:srgbClr val="6692B3"/>
                </a:solidFill>
                <a:latin typeface="Arial"/>
                <a:cs typeface="Arial"/>
              </a:rPr>
              <a:t>2</a:t>
            </a:r>
            <a:r>
              <a:rPr lang="ru-RU" b="1" dirty="0">
                <a:solidFill>
                  <a:srgbClr val="6692B3"/>
                </a:solidFill>
                <a:latin typeface="Arial"/>
                <a:cs typeface="Arial"/>
              </a:rPr>
              <a:t>. 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Флакон 500 мл рассчитан на 500-1000 литров топлива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1520" y="5157192"/>
            <a:ext cx="86409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spc="300" dirty="0" smtClean="0">
                <a:solidFill>
                  <a:srgbClr val="6692B3"/>
                </a:solidFill>
                <a:latin typeface="Arial"/>
                <a:cs typeface="Arial"/>
              </a:rPr>
              <a:t>ФАСОВКА ОПТОВАЯ:</a:t>
            </a:r>
            <a:endParaRPr lang="en-US" sz="2400" b="1" spc="300" dirty="0" smtClean="0">
              <a:solidFill>
                <a:srgbClr val="6692B3"/>
              </a:solidFill>
              <a:latin typeface="Arial"/>
              <a:cs typeface="Arial"/>
            </a:endParaRPr>
          </a:p>
          <a:p>
            <a:pPr algn="ctr"/>
            <a:endParaRPr lang="ru-RU" sz="2400" b="1" spc="300" dirty="0" smtClean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  <a:p>
            <a:pPr algn="ctr"/>
            <a:r>
              <a:rPr lang="ru-RU" dirty="0">
                <a:latin typeface="Arial"/>
                <a:cs typeface="Arial"/>
              </a:rPr>
              <a:t>Флакон </a:t>
            </a:r>
            <a:r>
              <a:rPr lang="ru-RU" dirty="0" smtClean="0">
                <a:latin typeface="Arial"/>
                <a:cs typeface="Arial"/>
              </a:rPr>
              <a:t>1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ru-RU" dirty="0" smtClean="0">
                <a:latin typeface="Arial"/>
                <a:cs typeface="Arial"/>
              </a:rPr>
              <a:t>л</a:t>
            </a:r>
            <a:r>
              <a:rPr lang="ru-RU" dirty="0">
                <a:latin typeface="Arial"/>
                <a:cs typeface="Arial"/>
              </a:rPr>
              <a:t>,  канистра </a:t>
            </a:r>
            <a:r>
              <a:rPr lang="ru-RU" dirty="0" smtClean="0">
                <a:latin typeface="Arial"/>
                <a:cs typeface="Arial"/>
              </a:rPr>
              <a:t>5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ru-RU" dirty="0" smtClean="0">
                <a:latin typeface="Arial"/>
                <a:cs typeface="Arial"/>
              </a:rPr>
              <a:t>л </a:t>
            </a:r>
            <a:r>
              <a:rPr lang="ru-RU" dirty="0">
                <a:latin typeface="Arial"/>
                <a:cs typeface="Arial"/>
              </a:rPr>
              <a:t>и </a:t>
            </a:r>
            <a:r>
              <a:rPr lang="ru-RU" dirty="0" smtClean="0">
                <a:latin typeface="Arial"/>
                <a:cs typeface="Arial"/>
              </a:rPr>
              <a:t>10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ru-RU" dirty="0" smtClean="0">
                <a:latin typeface="Arial"/>
                <a:cs typeface="Arial"/>
              </a:rPr>
              <a:t>л</a:t>
            </a:r>
            <a:r>
              <a:rPr lang="ru-RU" dirty="0">
                <a:latin typeface="Arial"/>
                <a:cs typeface="Arial"/>
              </a:rPr>
              <a:t>, бочка </a:t>
            </a:r>
            <a:r>
              <a:rPr lang="ru-RU" dirty="0" smtClean="0">
                <a:latin typeface="Arial"/>
                <a:cs typeface="Arial"/>
              </a:rPr>
              <a:t>200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ru-RU" dirty="0" smtClean="0">
                <a:latin typeface="Arial"/>
                <a:cs typeface="Arial"/>
              </a:rPr>
              <a:t>л</a:t>
            </a:r>
            <a:r>
              <a:rPr lang="ru-RU" dirty="0">
                <a:latin typeface="Arial"/>
                <a:cs typeface="Arial"/>
              </a:rPr>
              <a:t>,  </a:t>
            </a:r>
            <a:r>
              <a:rPr lang="ru-RU" dirty="0" err="1">
                <a:latin typeface="Arial"/>
                <a:cs typeface="Arial"/>
              </a:rPr>
              <a:t>еврокуб</a:t>
            </a:r>
            <a:r>
              <a:rPr lang="ru-RU" dirty="0">
                <a:latin typeface="Arial"/>
                <a:cs typeface="Arial"/>
              </a:rPr>
              <a:t> </a:t>
            </a:r>
            <a:r>
              <a:rPr lang="ru-RU" dirty="0" smtClean="0">
                <a:latin typeface="Arial"/>
                <a:cs typeface="Arial"/>
              </a:rPr>
              <a:t>1000 л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6362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27797" y="0"/>
            <a:ext cx="9144000" cy="689037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58000">
                <a:schemeClr val="bg1">
                  <a:lumMod val="95000"/>
                </a:schemeClr>
              </a:gs>
              <a:gs pos="0">
                <a:schemeClr val="bg1">
                  <a:lumMod val="85000"/>
                </a:schemeClr>
              </a:gs>
            </a:gsLst>
            <a:lin ang="408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-30728" y="2132856"/>
            <a:ext cx="9155232" cy="7920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88640"/>
            <a:ext cx="2598235" cy="79208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5536" y="1196752"/>
            <a:ext cx="8352928" cy="748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Arial"/>
                <a:cs typeface="Arial"/>
              </a:rPr>
              <a:t> 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83 тонны топлива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равны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100 000 литрам, что в финансовом выражении будет равно</a:t>
            </a:r>
            <a:r>
              <a:rPr lang="ru-RU" sz="1600" dirty="0">
                <a:latin typeface="Arial"/>
                <a:cs typeface="Arial"/>
              </a:rPr>
              <a:t>  </a:t>
            </a:r>
          </a:p>
          <a:p>
            <a:pPr algn="ctr">
              <a:lnSpc>
                <a:spcPct val="140000"/>
              </a:lnSpc>
            </a:pPr>
            <a:r>
              <a:rPr lang="ru-RU" sz="2000" b="1" dirty="0" smtClean="0">
                <a:solidFill>
                  <a:srgbClr val="6692B3"/>
                </a:solidFill>
                <a:latin typeface="Arial"/>
                <a:cs typeface="Arial"/>
              </a:rPr>
              <a:t>3 </a:t>
            </a:r>
            <a:r>
              <a:rPr lang="ru-RU" sz="2000" b="1" dirty="0">
                <a:solidFill>
                  <a:srgbClr val="6692B3"/>
                </a:solidFill>
                <a:latin typeface="Arial"/>
                <a:cs typeface="Arial"/>
              </a:rPr>
              <a:t>600 000 рублей</a:t>
            </a:r>
            <a:endParaRPr lang="en-US" sz="2000" b="1" dirty="0">
              <a:solidFill>
                <a:srgbClr val="6692B3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7544" y="3284984"/>
            <a:ext cx="3816424" cy="702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Что </a:t>
            </a: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в натуральном выражении будет равно </a:t>
            </a:r>
            <a:endParaRPr 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algn="ctr">
              <a:lnSpc>
                <a:spcPct val="120000"/>
              </a:lnSpc>
            </a:pPr>
            <a:r>
              <a:rPr lang="ru-RU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5000 </a:t>
            </a:r>
            <a:r>
              <a:rPr lang="ru-RU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литрам топлива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78976" y="2204864"/>
            <a:ext cx="576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Используя УКПТ "</a:t>
            </a:r>
            <a:r>
              <a:rPr lang="ru-RU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Нагробуст</a:t>
            </a: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" вы получаете экономию топлива в размере минимум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67608" y="2132856"/>
            <a:ext cx="96312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sz="4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5%</a:t>
            </a:r>
            <a:endParaRPr lang="en-US" sz="4200" b="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768" y="1484784"/>
            <a:ext cx="24088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b="1" dirty="0" smtClean="0">
                <a:solidFill>
                  <a:srgbClr val="E6E6E6"/>
                </a:solidFill>
                <a:latin typeface="Arial"/>
                <a:cs typeface="Arial"/>
              </a:rPr>
              <a:t>5%</a:t>
            </a:r>
            <a:endParaRPr lang="en-US" sz="12000" b="1" dirty="0">
              <a:solidFill>
                <a:srgbClr val="E6E6E6"/>
              </a:solidFill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27984" y="3284984"/>
            <a:ext cx="4716016" cy="764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В финансовом выражении это будет равно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  </a:t>
            </a:r>
          </a:p>
          <a:p>
            <a:pPr algn="ctr">
              <a:lnSpc>
                <a:spcPct val="120000"/>
              </a:lnSpc>
            </a:pPr>
            <a:r>
              <a:rPr lang="ru-RU" sz="2200" b="1" dirty="0">
                <a:solidFill>
                  <a:srgbClr val="FF5140"/>
                </a:solidFill>
                <a:latin typeface="Arial"/>
                <a:cs typeface="Arial"/>
              </a:rPr>
              <a:t>180 000 рублей ЭКОНОМИИ</a:t>
            </a:r>
            <a:r>
              <a:rPr lang="ru-RU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  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5536" y="5301208"/>
            <a:ext cx="835292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Теперь элементарная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арифметика: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 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180 000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рублей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– 35 000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рублей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=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145 000 (4%)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 </a:t>
            </a:r>
          </a:p>
          <a:p>
            <a:pPr algn="ctr"/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Итого:</a:t>
            </a:r>
            <a:r>
              <a:rPr lang="ru-RU" sz="1600" b="1" dirty="0" smtClean="0">
                <a:latin typeface="Arial"/>
                <a:cs typeface="Arial"/>
              </a:rPr>
              <a:t> </a:t>
            </a:r>
            <a:r>
              <a:rPr lang="ru-RU" sz="1600" dirty="0">
                <a:solidFill>
                  <a:srgbClr val="6692B3"/>
                </a:solidFill>
                <a:latin typeface="Arial"/>
                <a:cs typeface="Arial"/>
              </a:rPr>
              <a:t>м</a:t>
            </a:r>
            <a:r>
              <a:rPr lang="ru-RU" sz="1600" dirty="0" smtClean="0">
                <a:solidFill>
                  <a:srgbClr val="6692B3"/>
                </a:solidFill>
                <a:latin typeface="Arial"/>
                <a:cs typeface="Arial"/>
              </a:rPr>
              <a:t>инимум </a:t>
            </a:r>
            <a:r>
              <a:rPr lang="ru-RU" sz="1600" dirty="0">
                <a:solidFill>
                  <a:srgbClr val="6692B3"/>
                </a:solidFill>
                <a:latin typeface="Arial"/>
                <a:cs typeface="Arial"/>
              </a:rPr>
              <a:t>4 %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чистая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экономия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4293096"/>
            <a:ext cx="9144000" cy="7920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95536" y="4437112"/>
            <a:ext cx="8352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err="1">
                <a:solidFill>
                  <a:schemeClr val="bg1">
                    <a:lumMod val="50000"/>
                  </a:schemeClr>
                </a:solidFill>
              </a:rPr>
              <a:t>NAGROboost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 применяется в концентрации </a:t>
            </a:r>
            <a:r>
              <a:rPr lang="ru-RU" sz="1400" b="1" dirty="0">
                <a:solidFill>
                  <a:schemeClr val="bg1">
                    <a:lumMod val="50000"/>
                  </a:schemeClr>
                </a:solidFill>
              </a:rPr>
              <a:t>0,05%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, для объема </a:t>
            </a:r>
            <a:r>
              <a:rPr lang="ru-RU" sz="1400" b="1" dirty="0">
                <a:solidFill>
                  <a:schemeClr val="bg1">
                    <a:lumMod val="50000"/>
                  </a:schemeClr>
                </a:solidFill>
              </a:rPr>
              <a:t>100 000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литров это будет равно 50 литрам. При цене 700 рублей за литр затраты на </a:t>
            </a:r>
            <a:r>
              <a:rPr lang="ru-RU" sz="1400" dirty="0" err="1">
                <a:solidFill>
                  <a:schemeClr val="bg1">
                    <a:lumMod val="50000"/>
                  </a:schemeClr>
                </a:solidFill>
              </a:rPr>
              <a:t>NAGROboost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 будут </a:t>
            </a:r>
            <a:r>
              <a:rPr lang="ru-RU" sz="1400" dirty="0" smtClean="0">
                <a:solidFill>
                  <a:schemeClr val="bg1">
                    <a:lumMod val="50000"/>
                  </a:schemeClr>
                </a:solidFill>
              </a:rPr>
              <a:t>равны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ru-RU" sz="1400" dirty="0" smtClean="0">
                <a:solidFill>
                  <a:schemeClr val="bg1">
                    <a:lumMod val="50000"/>
                  </a:schemeClr>
                </a:solidFill>
              </a:rPr>
              <a:t>Затраты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на </a:t>
            </a:r>
            <a:r>
              <a:rPr lang="ru-RU" sz="1400" dirty="0" smtClean="0">
                <a:solidFill>
                  <a:schemeClr val="bg1">
                    <a:lumMod val="50000"/>
                  </a:schemeClr>
                </a:solidFill>
              </a:rPr>
              <a:t>присадку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</a:rPr>
              <a:t>35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sz="1400" b="1" dirty="0" smtClean="0">
                <a:solidFill>
                  <a:schemeClr val="bg1">
                    <a:lumMod val="50000"/>
                  </a:schemeClr>
                </a:solidFill>
              </a:rPr>
              <a:t>000 </a:t>
            </a:r>
            <a:r>
              <a:rPr lang="ru-RU" sz="1400" b="1" dirty="0">
                <a:solidFill>
                  <a:schemeClr val="bg1">
                    <a:lumMod val="50000"/>
                  </a:schemeClr>
                </a:solidFill>
              </a:rPr>
              <a:t>рублей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51520" y="0"/>
            <a:ext cx="5256584" cy="980728"/>
          </a:xfrm>
          <a:prstGeom prst="rect">
            <a:avLst/>
          </a:prstGeom>
          <a:solidFill>
            <a:srgbClr val="6890B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95536" y="332657"/>
            <a:ext cx="5256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spc="300" dirty="0" smtClean="0">
                <a:solidFill>
                  <a:srgbClr val="FFFFFF"/>
                </a:solidFill>
                <a:latin typeface="Tahoma"/>
                <a:cs typeface="Tahoma"/>
              </a:rPr>
              <a:t>РАСЧЕТ НА 1000 ЛИТРОВ</a:t>
            </a:r>
            <a:endParaRPr lang="en-US" sz="2400" b="1" spc="300" dirty="0">
              <a:solidFill>
                <a:srgbClr val="FFFFFF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99395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/>
          <a:srcRect l="-7405" r="10496"/>
          <a:stretch/>
        </p:blipFill>
        <p:spPr>
          <a:xfrm>
            <a:off x="-756592" y="0"/>
            <a:ext cx="9900592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88640"/>
            <a:ext cx="3096344" cy="9439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1520" y="0"/>
            <a:ext cx="5400600" cy="1196752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1520" y="332656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spc="300" dirty="0" smtClean="0">
                <a:solidFill>
                  <a:srgbClr val="FFFFFF"/>
                </a:solidFill>
                <a:latin typeface="Tahoma"/>
                <a:cs typeface="Tahoma"/>
              </a:rPr>
              <a:t>ЭКОЛОГИЧЕСКАЯ БЕЗОПАСНОСТЬ</a:t>
            </a:r>
            <a:endParaRPr lang="en-US" b="1" spc="300" dirty="0">
              <a:solidFill>
                <a:srgbClr val="FFFFFF"/>
              </a:solidFill>
              <a:latin typeface="Tahoma"/>
              <a:cs typeface="Tahoma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67544" y="764704"/>
            <a:ext cx="4968552" cy="0"/>
          </a:xfrm>
          <a:prstGeom prst="line">
            <a:avLst/>
          </a:prstGeom>
          <a:ln w="571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1484784"/>
            <a:ext cx="9144000" cy="784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1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ТОПЛИВНЫЕ ПРИСАДКИ NAGROBOOST ПОЛОЖИТЕЛЬНО ВЛИЯЮТ </a:t>
            </a:r>
          </a:p>
          <a:p>
            <a:pPr algn="ctr">
              <a:lnSpc>
                <a:spcPct val="120000"/>
              </a:lnSpc>
            </a:pPr>
            <a:r>
              <a:rPr lang="ru-RU" sz="1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НА ЭКОЛОГИЮ</a:t>
            </a: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55776" y="2708920"/>
            <a:ext cx="4752528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600" b="1" spc="300" dirty="0" smtClean="0">
                <a:solidFill>
                  <a:srgbClr val="404040"/>
                </a:solidFill>
                <a:latin typeface="Arial"/>
                <a:cs typeface="Arial"/>
              </a:rPr>
              <a:t>СНИЖАЮТ ВРЕДНЫЕ ВЫБРОСЫ</a:t>
            </a:r>
            <a:r>
              <a:rPr lang="ru-RU" sz="1600" dirty="0" smtClean="0"/>
              <a:t> </a:t>
            </a:r>
            <a:endParaRPr lang="en-US" sz="1700" b="1" spc="30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07704" y="2782074"/>
            <a:ext cx="584215" cy="574918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55776" y="2996952"/>
            <a:ext cx="4752528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 smtClean="0">
                <a:solidFill>
                  <a:srgbClr val="404040"/>
                </a:solidFill>
                <a:latin typeface="Arial"/>
                <a:cs typeface="Arial"/>
              </a:rPr>
              <a:t>в атмосферу на 60-70%</a:t>
            </a:r>
            <a:endParaRPr lang="en-US" sz="170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75856" y="4075926"/>
            <a:ext cx="4752528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600" b="1" spc="300" dirty="0" smtClean="0">
                <a:solidFill>
                  <a:srgbClr val="404040"/>
                </a:solidFill>
                <a:latin typeface="Arial"/>
                <a:cs typeface="Arial"/>
              </a:rPr>
              <a:t>УВЕЛИЧИВАЮТ СРОК СЛУЖБЫ</a:t>
            </a:r>
            <a:endParaRPr lang="en-US" sz="1700" b="1" spc="30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627784" y="4149080"/>
            <a:ext cx="584215" cy="574918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75856" y="4363958"/>
            <a:ext cx="4752528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м</a:t>
            </a:r>
            <a:r>
              <a:rPr lang="en-US" sz="1600" dirty="0" smtClean="0">
                <a:solidFill>
                  <a:srgbClr val="404040"/>
                </a:solidFill>
                <a:latin typeface="Arial"/>
                <a:cs typeface="Arial"/>
              </a:rPr>
              <a:t>оторных масел</a:t>
            </a:r>
            <a:endParaRPr lang="en-US" sz="170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55776" y="5444078"/>
            <a:ext cx="4752528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600" b="1" spc="300" dirty="0" smtClean="0">
                <a:solidFill>
                  <a:srgbClr val="404040"/>
                </a:solidFill>
                <a:latin typeface="Arial"/>
                <a:cs typeface="Arial"/>
              </a:rPr>
              <a:t>СОКРАЩАЮТ НАГРУЗКУ</a:t>
            </a:r>
            <a:endParaRPr lang="en-US" sz="1700" b="1" spc="30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907704" y="5517232"/>
            <a:ext cx="584215" cy="574918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55776" y="5732110"/>
            <a:ext cx="4752528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404040"/>
                </a:solidFill>
                <a:latin typeface="Arial"/>
                <a:cs typeface="Arial"/>
              </a:rPr>
              <a:t>п</a:t>
            </a:r>
            <a:r>
              <a:rPr lang="en-US" sz="1600" dirty="0" smtClean="0">
                <a:solidFill>
                  <a:srgbClr val="404040"/>
                </a:solidFill>
                <a:latin typeface="Arial"/>
                <a:cs typeface="Arial"/>
              </a:rPr>
              <a:t>о утилизации нефтяных отходов</a:t>
            </a:r>
            <a:endParaRPr lang="en-US" sz="170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pic>
        <p:nvPicPr>
          <p:cNvPr id="22" name="Picture 21" descr="herbal-spa-treatment-leave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708920"/>
            <a:ext cx="576064" cy="584421"/>
          </a:xfrm>
          <a:prstGeom prst="rect">
            <a:avLst/>
          </a:prstGeom>
        </p:spPr>
      </p:pic>
      <p:pic>
        <p:nvPicPr>
          <p:cNvPr id="23" name="Picture 22" descr="herbal-spa-treatment-leave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4077072"/>
            <a:ext cx="576064" cy="584421"/>
          </a:xfrm>
          <a:prstGeom prst="rect">
            <a:avLst/>
          </a:prstGeom>
        </p:spPr>
      </p:pic>
      <p:pic>
        <p:nvPicPr>
          <p:cNvPr id="24" name="Picture 23" descr="herbal-spa-treatment-leave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5445224"/>
            <a:ext cx="576064" cy="58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697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6228184" y="1484784"/>
            <a:ext cx="2915816" cy="360040"/>
          </a:xfrm>
          <a:prstGeom prst="rect">
            <a:avLst/>
          </a:prstGeom>
          <a:solidFill>
            <a:srgbClr val="DA394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88640"/>
            <a:ext cx="2808312" cy="85613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51520" y="-18256"/>
            <a:ext cx="5256584" cy="1196752"/>
          </a:xfrm>
          <a:prstGeom prst="rect">
            <a:avLst/>
          </a:prstGeom>
          <a:solidFill>
            <a:srgbClr val="D43C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95536" y="314401"/>
            <a:ext cx="52565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b="1" spc="300" dirty="0" smtClean="0">
                <a:solidFill>
                  <a:srgbClr val="FFFFFF"/>
                </a:solidFill>
                <a:latin typeface="Tahoma"/>
                <a:cs typeface="Tahoma"/>
              </a:rPr>
              <a:t>РЕГИОНЫ ПОСТАВОК</a:t>
            </a:r>
            <a:endParaRPr lang="en-US" sz="3000" b="1" spc="300" dirty="0">
              <a:solidFill>
                <a:srgbClr val="FFFFFF"/>
              </a:solidFill>
              <a:latin typeface="Tahoma"/>
              <a:cs typeface="Tahoma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467544" y="890464"/>
            <a:ext cx="4824536" cy="18256"/>
          </a:xfrm>
          <a:prstGeom prst="line">
            <a:avLst/>
          </a:prstGeom>
          <a:ln w="571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регионы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" y="1916832"/>
            <a:ext cx="6480720" cy="425541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209928" y="1484784"/>
            <a:ext cx="29340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1600" b="1" dirty="0">
                <a:solidFill>
                  <a:schemeClr val="bg1"/>
                </a:solidFill>
                <a:latin typeface="Arial"/>
                <a:cs typeface="Arial"/>
              </a:rPr>
              <a:t>ПАРТНЕРЫ </a:t>
            </a:r>
            <a:r>
              <a:rPr lang="en-US" sz="1600" b="1" dirty="0">
                <a:solidFill>
                  <a:schemeClr val="bg1"/>
                </a:solidFill>
                <a:latin typeface="Arial"/>
                <a:cs typeface="Arial"/>
              </a:rPr>
              <a:t>NAGROBOOST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20272" y="2204864"/>
            <a:ext cx="1368152" cy="136815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 cstate="print"/>
          <a:srcRect l="17155" r="17055"/>
          <a:stretch/>
        </p:blipFill>
        <p:spPr>
          <a:xfrm>
            <a:off x="6876256" y="3717032"/>
            <a:ext cx="1662502" cy="1383854"/>
          </a:xfrm>
          <a:prstGeom prst="rect">
            <a:avLst/>
          </a:prstGeom>
        </p:spPr>
      </p:pic>
      <p:pic>
        <p:nvPicPr>
          <p:cNvPr id="4098" name="Picture 2" descr="C:\A НагроЛаб\Испытания\Политех СПБ\SPbSTU_logo-main-gren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32240" y="5229200"/>
            <a:ext cx="1944216" cy="13212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6785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2676" y="-32370"/>
            <a:ext cx="9144000" cy="689037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58000">
                <a:schemeClr val="bg1">
                  <a:lumMod val="95000"/>
                </a:schemeClr>
              </a:gs>
              <a:gs pos="0">
                <a:schemeClr val="bg1">
                  <a:lumMod val="85000"/>
                </a:schemeClr>
              </a:gs>
            </a:gsLst>
            <a:lin ang="408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88640"/>
            <a:ext cx="3312368" cy="100979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51520" y="-18256"/>
            <a:ext cx="2952328" cy="1196752"/>
          </a:xfrm>
          <a:prstGeom prst="rect">
            <a:avLst/>
          </a:prstGeom>
          <a:solidFill>
            <a:srgbClr val="D43C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95536" y="314400"/>
            <a:ext cx="3024336" cy="576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b="1" spc="300" dirty="0" smtClean="0">
                <a:solidFill>
                  <a:srgbClr val="FFFFFF"/>
                </a:solidFill>
                <a:latin typeface="Tahoma"/>
                <a:cs typeface="Tahoma"/>
              </a:rPr>
              <a:t>КОНТАКТЫ</a:t>
            </a:r>
            <a:endParaRPr lang="en-US" sz="3000" b="1" spc="300" dirty="0">
              <a:solidFill>
                <a:srgbClr val="FFFFFF"/>
              </a:solidFill>
              <a:latin typeface="Tahoma"/>
              <a:cs typeface="Tahoma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467544" y="890464"/>
            <a:ext cx="2520280" cy="0"/>
          </a:xfrm>
          <a:prstGeom prst="line">
            <a:avLst/>
          </a:prstGeom>
          <a:ln w="571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99592" y="2564904"/>
            <a:ext cx="3911648" cy="1492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>
                <a:latin typeface="Arial"/>
                <a:cs typeface="Arial"/>
              </a:rPr>
              <a:t>E-mail:</a:t>
            </a:r>
          </a:p>
          <a:p>
            <a:r>
              <a:rPr lang="nl-NL" sz="2200" u="sng" dirty="0" smtClean="0">
                <a:latin typeface="Arial"/>
                <a:cs typeface="Arial"/>
                <a:hlinkClick r:id="rId3"/>
              </a:rPr>
              <a:t>info@nagrotech.ru</a:t>
            </a:r>
            <a:endParaRPr lang="ru-RU" sz="2200" u="sng" dirty="0" smtClean="0">
              <a:latin typeface="Arial"/>
              <a:cs typeface="Arial"/>
            </a:endParaRPr>
          </a:p>
          <a:p>
            <a:r>
              <a:rPr lang="en-US" sz="2200" u="sng" dirty="0" smtClean="0">
                <a:latin typeface="Arial"/>
                <a:cs typeface="Arial"/>
                <a:hlinkClick r:id="rId4"/>
              </a:rPr>
              <a:t>nagroboost@nagroboost.com</a:t>
            </a:r>
            <a:endParaRPr lang="en-US" sz="2200" u="sng" dirty="0" smtClean="0">
              <a:latin typeface="Arial"/>
              <a:cs typeface="Arial"/>
            </a:endParaRPr>
          </a:p>
          <a:p>
            <a:r>
              <a:rPr lang="en-US" sz="2200" u="sng" dirty="0" smtClean="0">
                <a:latin typeface="Arial"/>
                <a:cs typeface="Arial"/>
              </a:rPr>
              <a:t>nagroboost.com</a:t>
            </a:r>
            <a:r>
              <a:rPr lang="en-US" sz="2200" dirty="0">
                <a:latin typeface="Arial"/>
                <a:cs typeface="Arial"/>
              </a:rPr>
              <a:t>	</a:t>
            </a:r>
            <a:r>
              <a:rPr lang="en-US" sz="2200" dirty="0" smtClean="0">
                <a:latin typeface="Arial"/>
                <a:cs typeface="Arial"/>
              </a:rPr>
              <a:t>	</a:t>
            </a:r>
            <a:endParaRPr lang="en-US" sz="2200" u="sng" dirty="0" smtClean="0"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67544" y="2204864"/>
            <a:ext cx="468052" cy="432048"/>
          </a:xfrm>
          <a:prstGeom prst="rect">
            <a:avLst/>
          </a:prstGeom>
          <a:solidFill>
            <a:srgbClr val="D43C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179615" y="2564904"/>
            <a:ext cx="2448106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>
                <a:latin typeface="Arial"/>
                <a:cs typeface="Arial"/>
              </a:rPr>
              <a:t>Телефон:</a:t>
            </a:r>
          </a:p>
          <a:p>
            <a:r>
              <a:rPr lang="ru-RU" sz="2200" dirty="0" smtClean="0">
                <a:latin typeface="Arial"/>
                <a:cs typeface="Arial"/>
              </a:rPr>
              <a:t>8 (800) 700-53-62</a:t>
            </a:r>
            <a:endParaRPr lang="en-US" sz="2200" dirty="0" smtClean="0">
              <a:latin typeface="Arial"/>
              <a:cs typeface="Arial"/>
            </a:endParaRPr>
          </a:p>
          <a:p>
            <a:r>
              <a:rPr lang="en-US" sz="2200" dirty="0" smtClean="0">
                <a:latin typeface="Arial"/>
                <a:cs typeface="Arial"/>
              </a:rPr>
              <a:t>8 (495) 642-31-47</a:t>
            </a:r>
            <a:endParaRPr lang="en-US" sz="2200" dirty="0">
              <a:latin typeface="Arial"/>
              <a:cs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747567" y="2204864"/>
            <a:ext cx="468052" cy="432048"/>
          </a:xfrm>
          <a:prstGeom prst="rect">
            <a:avLst/>
          </a:prstGeom>
          <a:solidFill>
            <a:srgbClr val="D43C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899592" y="4437112"/>
            <a:ext cx="2490235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>
                <a:latin typeface="Arial"/>
                <a:cs typeface="Arial"/>
              </a:rPr>
              <a:t>Время работы</a:t>
            </a:r>
          </a:p>
          <a:p>
            <a:r>
              <a:rPr lang="en-US" sz="2200" dirty="0" smtClean="0">
                <a:latin typeface="Arial"/>
                <a:cs typeface="Arial"/>
              </a:rPr>
              <a:t>С</a:t>
            </a:r>
            <a:r>
              <a:rPr lang="ru-RU" sz="2200" dirty="0" smtClean="0">
                <a:latin typeface="Arial"/>
                <a:cs typeface="Arial"/>
              </a:rPr>
              <a:t> </a:t>
            </a:r>
            <a:r>
              <a:rPr lang="ru-RU" sz="2200" dirty="0" err="1" smtClean="0">
                <a:latin typeface="Arial"/>
                <a:cs typeface="Arial"/>
              </a:rPr>
              <a:t>Пн</a:t>
            </a:r>
            <a:r>
              <a:rPr lang="ru-RU" sz="2200" dirty="0" smtClean="0">
                <a:latin typeface="Arial"/>
                <a:cs typeface="Arial"/>
              </a:rPr>
              <a:t> по </a:t>
            </a:r>
            <a:r>
              <a:rPr lang="ru-RU" sz="2200" dirty="0" err="1" smtClean="0">
                <a:latin typeface="Arial"/>
                <a:cs typeface="Arial"/>
              </a:rPr>
              <a:t>Пт</a:t>
            </a:r>
            <a:endParaRPr lang="ru-RU" sz="2200" dirty="0" smtClean="0">
              <a:latin typeface="Arial"/>
              <a:cs typeface="Arial"/>
            </a:endParaRPr>
          </a:p>
          <a:p>
            <a:r>
              <a:rPr lang="ru-RU" sz="2200" dirty="0" smtClean="0">
                <a:latin typeface="Arial"/>
                <a:cs typeface="Arial"/>
              </a:rPr>
              <a:t>9:00-18:00</a:t>
            </a:r>
            <a:endParaRPr lang="en-US" sz="2200" dirty="0">
              <a:latin typeface="Arial"/>
              <a:cs typeface="Arial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67544" y="4077072"/>
            <a:ext cx="468052" cy="432048"/>
          </a:xfrm>
          <a:prstGeom prst="rect">
            <a:avLst/>
          </a:prstGeom>
          <a:solidFill>
            <a:srgbClr val="D43C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179616" y="4437112"/>
            <a:ext cx="3960440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latin typeface="Arial"/>
                <a:cs typeface="Arial"/>
              </a:rPr>
              <a:t>Юридический адрес</a:t>
            </a:r>
          </a:p>
          <a:p>
            <a:r>
              <a:rPr lang="ru-RU" sz="2200" dirty="0" smtClean="0">
                <a:latin typeface="Arial"/>
                <a:cs typeface="Arial"/>
              </a:rPr>
              <a:t>ООО «Нагротех»</a:t>
            </a:r>
          </a:p>
          <a:p>
            <a:r>
              <a:rPr lang="ru-RU" sz="2200" dirty="0" smtClean="0">
                <a:latin typeface="Arial"/>
                <a:cs typeface="Arial"/>
              </a:rPr>
              <a:t>117574</a:t>
            </a:r>
            <a:r>
              <a:rPr lang="en-US" sz="2200" dirty="0" smtClean="0">
                <a:latin typeface="Arial"/>
                <a:cs typeface="Arial"/>
              </a:rPr>
              <a:t>, </a:t>
            </a:r>
            <a:r>
              <a:rPr lang="ru-RU" sz="2200" dirty="0" smtClean="0">
                <a:latin typeface="Arial"/>
                <a:cs typeface="Arial"/>
              </a:rPr>
              <a:t>г. Москва</a:t>
            </a:r>
            <a:r>
              <a:rPr lang="en-US" sz="2200" dirty="0" smtClean="0">
                <a:latin typeface="Arial"/>
                <a:cs typeface="Arial"/>
              </a:rPr>
              <a:t>, </a:t>
            </a:r>
            <a:r>
              <a:rPr lang="ru-RU" sz="2200" dirty="0" smtClean="0">
                <a:latin typeface="Arial"/>
                <a:cs typeface="Arial"/>
              </a:rPr>
              <a:t>Голубинская ул</a:t>
            </a:r>
            <a:r>
              <a:rPr lang="en-US" sz="2200" dirty="0" smtClean="0">
                <a:latin typeface="Arial"/>
                <a:cs typeface="Arial"/>
              </a:rPr>
              <a:t>,</a:t>
            </a:r>
          </a:p>
          <a:p>
            <a:r>
              <a:rPr lang="en-US" sz="2200" dirty="0">
                <a:latin typeface="Arial"/>
                <a:cs typeface="Arial"/>
              </a:rPr>
              <a:t>д</a:t>
            </a:r>
            <a:r>
              <a:rPr lang="ru-RU" sz="2200" dirty="0" smtClean="0">
                <a:latin typeface="Arial"/>
                <a:cs typeface="Arial"/>
              </a:rPr>
              <a:t>ом №15/10, офис 7</a:t>
            </a:r>
            <a:endParaRPr lang="en-US" sz="2200" dirty="0">
              <a:latin typeface="Arial"/>
              <a:cs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747567" y="4077072"/>
            <a:ext cx="468052" cy="432048"/>
          </a:xfrm>
          <a:prstGeom prst="rect">
            <a:avLst/>
          </a:prstGeom>
          <a:solidFill>
            <a:srgbClr val="D43C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phone-receiver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132856"/>
            <a:ext cx="452760" cy="452760"/>
          </a:xfrm>
          <a:prstGeom prst="rect">
            <a:avLst/>
          </a:prstGeom>
        </p:spPr>
      </p:pic>
      <p:pic>
        <p:nvPicPr>
          <p:cNvPr id="26" name="Picture 25" descr="location-pin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933056"/>
            <a:ext cx="504056" cy="504056"/>
          </a:xfrm>
          <a:prstGeom prst="rect">
            <a:avLst/>
          </a:prstGeom>
        </p:spPr>
      </p:pic>
      <p:pic>
        <p:nvPicPr>
          <p:cNvPr id="27" name="Picture 26" descr="watch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005064"/>
            <a:ext cx="406400" cy="406400"/>
          </a:xfrm>
          <a:prstGeom prst="rect">
            <a:avLst/>
          </a:prstGeom>
        </p:spPr>
      </p:pic>
      <p:pic>
        <p:nvPicPr>
          <p:cNvPr id="28" name="Picture 27" descr="black-envelope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132856"/>
            <a:ext cx="432048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66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5946818"/>
            <a:ext cx="9144000" cy="91118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/>
          <a:srcRect l="14187"/>
          <a:stretch/>
        </p:blipFill>
        <p:spPr>
          <a:xfrm>
            <a:off x="0" y="0"/>
            <a:ext cx="9144000" cy="599766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27384"/>
            <a:ext cx="9144000" cy="6858000"/>
          </a:xfrm>
          <a:prstGeom prst="rect">
            <a:avLst/>
          </a:prstGeom>
          <a:gradFill flip="none" rotWithShape="1">
            <a:gsLst>
              <a:gs pos="100000">
                <a:srgbClr val="98B8DB">
                  <a:alpha val="75000"/>
                </a:srgbClr>
              </a:gs>
              <a:gs pos="0">
                <a:schemeClr val="tx1">
                  <a:alpha val="75000"/>
                </a:schemeClr>
              </a:gs>
            </a:gsLst>
            <a:lin ang="1524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88640"/>
            <a:ext cx="3312368" cy="10097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1556792"/>
            <a:ext cx="9144000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 smtClean="0">
                <a:solidFill>
                  <a:schemeClr val="bg1"/>
                </a:solidFill>
                <a:latin typeface="Arial"/>
                <a:cs typeface="Arial"/>
              </a:rPr>
              <a:t>Группа Компаний </a:t>
            </a: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NAGRO</a:t>
            </a:r>
            <a:r>
              <a:rPr lang="ru-RU" sz="16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ru-RU" sz="1600" dirty="0">
                <a:solidFill>
                  <a:schemeClr val="bg1"/>
                </a:solidFill>
                <a:latin typeface="Arial"/>
                <a:cs typeface="Arial"/>
              </a:rPr>
              <a:t>– </a:t>
            </a:r>
            <a:r>
              <a:rPr lang="ru-RU" sz="1600" dirty="0" smtClean="0">
                <a:solidFill>
                  <a:schemeClr val="bg1"/>
                </a:solidFill>
                <a:latin typeface="Arial"/>
                <a:cs typeface="Arial"/>
              </a:rPr>
              <a:t>это объединение научно-производственных компаний</a:t>
            </a: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.</a:t>
            </a:r>
            <a:endParaRPr lang="ru-RU" sz="1600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Arial"/>
                <a:cs typeface="Arial"/>
              </a:rPr>
              <a:t>NagroBoost</a:t>
            </a:r>
            <a:r>
              <a:rPr lang="ru-RU" sz="16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–</a:t>
            </a:r>
            <a:r>
              <a:rPr lang="ru-RU" sz="16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ru-RU" sz="1600" dirty="0">
                <a:solidFill>
                  <a:schemeClr val="bg1"/>
                </a:solidFill>
                <a:latin typeface="Arial"/>
                <a:cs typeface="Arial"/>
              </a:rPr>
              <a:t>универсальные комплексные присадки </a:t>
            </a:r>
            <a:endParaRPr lang="en-US" sz="16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ru-RU" sz="1600" dirty="0" smtClean="0">
                <a:solidFill>
                  <a:schemeClr val="bg1"/>
                </a:solidFill>
                <a:latin typeface="Arial"/>
                <a:cs typeface="Arial"/>
              </a:rPr>
              <a:t>для </a:t>
            </a:r>
            <a:r>
              <a:rPr lang="ru-RU" sz="1600" dirty="0">
                <a:solidFill>
                  <a:schemeClr val="bg1"/>
                </a:solidFill>
                <a:latin typeface="Arial"/>
                <a:cs typeface="Arial"/>
              </a:rPr>
              <a:t>различных видов  топлив.</a:t>
            </a:r>
          </a:p>
          <a:p>
            <a:pPr algn="ctr">
              <a:lnSpc>
                <a:spcPct val="120000"/>
              </a:lnSpc>
            </a:pP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67505" y="5229200"/>
            <a:ext cx="280831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FFFFFF"/>
                </a:solidFill>
                <a:latin typeface="Arial"/>
                <a:cs typeface="Arial"/>
              </a:rPr>
              <a:t>Собственная оборудованная 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67505" y="5733256"/>
            <a:ext cx="2736304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600" b="1" spc="300" dirty="0" smtClean="0">
                <a:solidFill>
                  <a:srgbClr val="FFFFFF"/>
                </a:solidFill>
                <a:latin typeface="Arial"/>
                <a:cs typeface="Arial"/>
              </a:rPr>
              <a:t>ЛАБОРАТОРИЯ</a:t>
            </a:r>
            <a:r>
              <a:rPr lang="ru-RU" sz="1600" dirty="0" smtClean="0"/>
              <a:t> </a:t>
            </a:r>
            <a:endParaRPr lang="en-US" sz="1700" b="1" spc="30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99792" y="2924944"/>
            <a:ext cx="936104" cy="73353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000" b="1" dirty="0" smtClean="0">
                <a:solidFill>
                  <a:srgbClr val="FFFFFF"/>
                </a:solidFill>
                <a:effectLst/>
                <a:latin typeface="Tahoma"/>
                <a:cs typeface="Tahoma"/>
              </a:rPr>
              <a:t>5</a:t>
            </a:r>
            <a:endParaRPr lang="en-US" sz="5000" b="1" dirty="0">
              <a:solidFill>
                <a:srgbClr val="FFFFFF"/>
              </a:solidFill>
              <a:effectLst/>
              <a:latin typeface="Tahoma"/>
              <a:cs typeface="Tahoma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3455876" y="2492896"/>
            <a:ext cx="2232248" cy="0"/>
          </a:xfrm>
          <a:prstGeom prst="line">
            <a:avLst/>
          </a:prstGeom>
          <a:ln w="571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51520" y="0"/>
            <a:ext cx="3600400" cy="1196752"/>
          </a:xfrm>
          <a:prstGeom prst="rect">
            <a:avLst/>
          </a:prstGeom>
          <a:solidFill>
            <a:srgbClr val="D43C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95536" y="332656"/>
            <a:ext cx="38519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b="1" spc="300" dirty="0" smtClean="0">
                <a:solidFill>
                  <a:srgbClr val="FFFFFF"/>
                </a:solidFill>
                <a:latin typeface="Tahoma"/>
                <a:cs typeface="Tahoma"/>
              </a:rPr>
              <a:t>О КОМПАНИИ</a:t>
            </a:r>
            <a:endParaRPr lang="en-US" sz="3000" b="1" spc="300" dirty="0">
              <a:solidFill>
                <a:srgbClr val="FFFFFF"/>
              </a:solidFill>
              <a:latin typeface="Tahoma"/>
              <a:cs typeface="Tahoma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467544" y="908720"/>
            <a:ext cx="3096344" cy="0"/>
          </a:xfrm>
          <a:prstGeom prst="line">
            <a:avLst/>
          </a:prstGeom>
          <a:ln w="571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19364" y="2924944"/>
            <a:ext cx="4248980" cy="648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ПРЕИМУЩЕСТВ ГРУППЫ</a:t>
            </a:r>
          </a:p>
          <a:p>
            <a:r>
              <a:rPr lang="ru-RU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КОМПАНИЙ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NAGRO</a:t>
            </a:r>
            <a:r>
              <a:rPr lang="ru-RU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:</a:t>
            </a:r>
            <a:endParaRPr lang="ru-RU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395497" y="5301208"/>
            <a:ext cx="72008" cy="720080"/>
          </a:xfrm>
          <a:prstGeom prst="rect">
            <a:avLst/>
          </a:prstGeom>
          <a:solidFill>
            <a:srgbClr val="D43C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411721" y="4005064"/>
            <a:ext cx="280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Arial"/>
                <a:cs typeface="Arial"/>
              </a:rPr>
              <a:t>Современное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411721" y="4293096"/>
            <a:ext cx="2736304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600" b="1" spc="300" dirty="0" smtClean="0">
                <a:solidFill>
                  <a:srgbClr val="FFFFFF"/>
                </a:solidFill>
                <a:latin typeface="Arial"/>
                <a:cs typeface="Arial"/>
              </a:rPr>
              <a:t>ПРОИЗВОДСТВО</a:t>
            </a:r>
            <a:r>
              <a:rPr lang="ru-RU" sz="1600" dirty="0" smtClean="0"/>
              <a:t> </a:t>
            </a:r>
            <a:endParaRPr lang="en-US" sz="1700" b="1" spc="30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339713" y="4077072"/>
            <a:ext cx="72008" cy="504056"/>
          </a:xfrm>
          <a:prstGeom prst="rect">
            <a:avLst/>
          </a:prstGeom>
          <a:solidFill>
            <a:srgbClr val="D43C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15377" y="4005064"/>
            <a:ext cx="280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solidFill>
                  <a:schemeClr val="bg1"/>
                </a:solidFill>
                <a:latin typeface="Arial"/>
                <a:cs typeface="Arial"/>
              </a:rPr>
              <a:t>Качественные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15377" y="4293096"/>
            <a:ext cx="2736304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600" b="1" spc="300" dirty="0" smtClean="0">
                <a:solidFill>
                  <a:srgbClr val="FFFFFF"/>
                </a:solidFill>
                <a:latin typeface="Arial"/>
                <a:cs typeface="Arial"/>
              </a:rPr>
              <a:t>КОМПОНЕНТЫ</a:t>
            </a:r>
            <a:r>
              <a:rPr lang="ru-RU" sz="1600" dirty="0" smtClean="0"/>
              <a:t> </a:t>
            </a:r>
            <a:endParaRPr lang="en-US" sz="1700" b="1" spc="30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43369" y="4077072"/>
            <a:ext cx="72008" cy="504056"/>
          </a:xfrm>
          <a:prstGeom prst="rect">
            <a:avLst/>
          </a:prstGeom>
          <a:solidFill>
            <a:srgbClr val="D43C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6551186" y="4005064"/>
            <a:ext cx="2584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solidFill>
                  <a:schemeClr val="bg1"/>
                </a:solidFill>
                <a:latin typeface="Arial"/>
                <a:cs typeface="Arial"/>
              </a:rPr>
              <a:t>Квалифицированный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551186" y="4293096"/>
            <a:ext cx="2518390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600" b="1" spc="300" dirty="0" smtClean="0">
                <a:solidFill>
                  <a:srgbClr val="FFFFFF"/>
                </a:solidFill>
                <a:latin typeface="Arial"/>
                <a:cs typeface="Arial"/>
              </a:rPr>
              <a:t>ПЕРСОНАЛ</a:t>
            </a:r>
            <a:endParaRPr lang="en-US" sz="1700" b="1" spc="30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479178" y="4077072"/>
            <a:ext cx="72008" cy="504056"/>
          </a:xfrm>
          <a:prstGeom prst="rect">
            <a:avLst/>
          </a:prstGeom>
          <a:solidFill>
            <a:srgbClr val="D43C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4707865" y="5229200"/>
            <a:ext cx="280831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solidFill>
                  <a:srgbClr val="FFFFFF"/>
                </a:solidFill>
                <a:latin typeface="Arial"/>
                <a:cs typeface="Arial"/>
              </a:rPr>
              <a:t>Отдел</a:t>
            </a:r>
          </a:p>
          <a:p>
            <a:r>
              <a:rPr lang="ru-RU" sz="1600" dirty="0" smtClean="0">
                <a:solidFill>
                  <a:srgbClr val="FFFFFF"/>
                </a:solidFill>
                <a:latin typeface="Arial"/>
                <a:cs typeface="Arial"/>
              </a:rPr>
              <a:t>инновационных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707865" y="5733257"/>
            <a:ext cx="4176464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600" b="1" spc="300" dirty="0" smtClean="0">
                <a:solidFill>
                  <a:srgbClr val="FFFFFF"/>
                </a:solidFill>
                <a:latin typeface="Arial"/>
                <a:cs typeface="Arial"/>
              </a:rPr>
              <a:t>ТЕХНОЛОГИЙ И РАЗРАБОТОК</a:t>
            </a:r>
            <a:r>
              <a:rPr lang="ru-RU" sz="1600" dirty="0" smtClean="0"/>
              <a:t> </a:t>
            </a:r>
            <a:endParaRPr lang="en-US" sz="1700" b="1" spc="30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635857" y="5301208"/>
            <a:ext cx="72008" cy="720080"/>
          </a:xfrm>
          <a:prstGeom prst="rect">
            <a:avLst/>
          </a:prstGeom>
          <a:solidFill>
            <a:srgbClr val="D43C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19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2676" y="-32370"/>
            <a:ext cx="9144000" cy="689037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58000">
                <a:schemeClr val="bg1">
                  <a:lumMod val="95000"/>
                </a:schemeClr>
              </a:gs>
              <a:gs pos="0">
                <a:schemeClr val="bg1">
                  <a:lumMod val="85000"/>
                </a:schemeClr>
              </a:gs>
            </a:gsLst>
            <a:lin ang="408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88640"/>
            <a:ext cx="3312368" cy="100979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1520" y="-18256"/>
            <a:ext cx="3240360" cy="1196752"/>
          </a:xfrm>
          <a:prstGeom prst="rect">
            <a:avLst/>
          </a:prstGeom>
          <a:solidFill>
            <a:srgbClr val="D43C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51520" y="314400"/>
            <a:ext cx="32403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b="1" spc="300" dirty="0" smtClean="0">
                <a:solidFill>
                  <a:srgbClr val="FFFFFF"/>
                </a:solidFill>
                <a:latin typeface="Tahoma"/>
                <a:cs typeface="Tahoma"/>
              </a:rPr>
              <a:t>ПРОДУКЦИЯ</a:t>
            </a:r>
            <a:endParaRPr lang="en-US" sz="3000" b="1" spc="300" dirty="0">
              <a:solidFill>
                <a:srgbClr val="FFFFFF"/>
              </a:solidFill>
              <a:latin typeface="Tahoma"/>
              <a:cs typeface="Tahom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67544" y="890464"/>
            <a:ext cx="2808312" cy="0"/>
          </a:xfrm>
          <a:prstGeom prst="line">
            <a:avLst/>
          </a:prstGeom>
          <a:ln w="571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39752" y="1772816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 smtClean="0">
                <a:solidFill>
                  <a:srgbClr val="D4383B"/>
                </a:solidFill>
                <a:latin typeface="Arial"/>
                <a:cs typeface="Arial"/>
              </a:rPr>
              <a:t>ПРИСАДКА МАРКИ «</a:t>
            </a:r>
            <a:r>
              <a:rPr lang="nb-NO" sz="2000" b="1" dirty="0" err="1" smtClean="0">
                <a:solidFill>
                  <a:srgbClr val="D4383B"/>
                </a:solidFill>
                <a:latin typeface="Arial"/>
                <a:cs typeface="Arial"/>
              </a:rPr>
              <a:t>Д</a:t>
            </a:r>
            <a:r>
              <a:rPr lang="nb-NO" sz="2000" b="1" dirty="0" smtClean="0">
                <a:solidFill>
                  <a:srgbClr val="D4383B"/>
                </a:solidFill>
                <a:latin typeface="Arial"/>
                <a:cs typeface="Arial"/>
              </a:rPr>
              <a:t>»</a:t>
            </a:r>
            <a:endParaRPr lang="en-US" sz="2000" b="1" spc="300" dirty="0">
              <a:solidFill>
                <a:srgbClr val="D4383B"/>
              </a:solidFill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39752" y="2204862"/>
            <a:ext cx="3240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универсальный активатор горения для двигателей, работающих 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  <a:p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на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дизельном топливе, печном топливе, СМТ и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мазуте</a:t>
            </a:r>
            <a:endParaRPr lang="en-US" sz="1400" spc="3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1520" y="3429000"/>
            <a:ext cx="187220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200" b="1" dirty="0" smtClean="0">
                <a:solidFill>
                  <a:srgbClr val="D4383B"/>
                </a:solidFill>
                <a:latin typeface="Arial"/>
                <a:cs typeface="Arial"/>
              </a:rPr>
              <a:t>Назначение</a:t>
            </a:r>
            <a:endParaRPr lang="en-US" sz="1200" b="1" dirty="0" smtClean="0">
              <a:solidFill>
                <a:srgbClr val="D4383B"/>
              </a:solidFill>
              <a:latin typeface="Arial"/>
              <a:cs typeface="Arial"/>
            </a:endParaRPr>
          </a:p>
          <a:p>
            <a:pPr algn="r"/>
            <a:endParaRPr lang="en-US" sz="1200" b="1" dirty="0" smtClean="0">
              <a:solidFill>
                <a:srgbClr val="D4383B"/>
              </a:solidFill>
              <a:latin typeface="Arial"/>
              <a:cs typeface="Arial"/>
            </a:endParaRPr>
          </a:p>
          <a:p>
            <a:pPr algn="r"/>
            <a:endParaRPr lang="ru-RU" sz="1200" b="1" dirty="0" smtClean="0">
              <a:solidFill>
                <a:srgbClr val="D4383B"/>
              </a:solidFill>
              <a:latin typeface="Arial"/>
              <a:cs typeface="Arial"/>
            </a:endParaRPr>
          </a:p>
          <a:p>
            <a:pPr algn="r"/>
            <a:endParaRPr lang="ru-RU" sz="1200" b="1" dirty="0">
              <a:solidFill>
                <a:srgbClr val="D4383B"/>
              </a:solidFill>
              <a:latin typeface="Arial"/>
              <a:cs typeface="Arial"/>
            </a:endParaRPr>
          </a:p>
          <a:p>
            <a:pPr algn="r"/>
            <a:endParaRPr lang="en-US" sz="1200" b="1" dirty="0" smtClean="0">
              <a:solidFill>
                <a:srgbClr val="D4383B"/>
              </a:solidFill>
              <a:latin typeface="Arial"/>
              <a:cs typeface="Arial"/>
            </a:endParaRPr>
          </a:p>
          <a:p>
            <a:pPr algn="r"/>
            <a:r>
              <a:rPr lang="ru-RU" sz="1200" b="1" dirty="0" smtClean="0">
                <a:solidFill>
                  <a:srgbClr val="D4383B"/>
                </a:solidFill>
                <a:latin typeface="Arial"/>
                <a:cs typeface="Arial"/>
              </a:rPr>
              <a:t>Состав</a:t>
            </a:r>
            <a:endParaRPr lang="en-US" sz="1200" b="1" dirty="0" smtClean="0">
              <a:solidFill>
                <a:srgbClr val="D4383B"/>
              </a:solidFill>
              <a:latin typeface="Arial"/>
              <a:cs typeface="Arial"/>
            </a:endParaRPr>
          </a:p>
          <a:p>
            <a:pPr algn="r"/>
            <a:endParaRPr lang="ru-RU" sz="1200" b="1" dirty="0" smtClean="0">
              <a:solidFill>
                <a:srgbClr val="D4383B"/>
              </a:solidFill>
              <a:latin typeface="Arial"/>
              <a:cs typeface="Arial"/>
            </a:endParaRPr>
          </a:p>
          <a:p>
            <a:pPr algn="r"/>
            <a:endParaRPr lang="ru-RU" sz="1200" b="1" dirty="0" smtClean="0">
              <a:solidFill>
                <a:srgbClr val="D4383B"/>
              </a:solidFill>
              <a:latin typeface="Arial"/>
              <a:cs typeface="Arial"/>
            </a:endParaRPr>
          </a:p>
          <a:p>
            <a:pPr algn="r"/>
            <a:r>
              <a:rPr lang="ru-RU" sz="1200" b="1" dirty="0" smtClean="0">
                <a:solidFill>
                  <a:srgbClr val="D4383B"/>
                </a:solidFill>
                <a:latin typeface="Arial"/>
                <a:cs typeface="Arial"/>
              </a:rPr>
              <a:t>Дозировка</a:t>
            </a:r>
            <a:endParaRPr lang="en-US" sz="1200" b="1" dirty="0" smtClean="0">
              <a:solidFill>
                <a:srgbClr val="D4383B"/>
              </a:solidFill>
              <a:latin typeface="Arial"/>
              <a:cs typeface="Arial"/>
            </a:endParaRPr>
          </a:p>
          <a:p>
            <a:pPr algn="r"/>
            <a:endParaRPr lang="ru-RU" sz="1200" b="1" dirty="0" smtClean="0">
              <a:solidFill>
                <a:srgbClr val="D4383B"/>
              </a:solidFill>
              <a:latin typeface="Arial"/>
              <a:cs typeface="Arial"/>
            </a:endParaRPr>
          </a:p>
          <a:p>
            <a:pPr algn="r"/>
            <a:endParaRPr lang="ru-RU" sz="1200" b="1" dirty="0">
              <a:solidFill>
                <a:srgbClr val="D4383B"/>
              </a:solidFill>
              <a:latin typeface="Arial"/>
              <a:cs typeface="Arial"/>
            </a:endParaRPr>
          </a:p>
          <a:p>
            <a:pPr algn="r"/>
            <a:r>
              <a:rPr lang="ru-RU" sz="1200" b="1" dirty="0" smtClean="0">
                <a:solidFill>
                  <a:srgbClr val="D4383B"/>
                </a:solidFill>
                <a:latin typeface="Arial"/>
                <a:cs typeface="Arial"/>
              </a:rPr>
              <a:t>Плотность при 20</a:t>
            </a:r>
            <a:r>
              <a:rPr lang="en-US" sz="1200" b="1" dirty="0" smtClean="0">
                <a:solidFill>
                  <a:srgbClr val="D4383B"/>
                </a:solidFill>
                <a:latin typeface="Arial"/>
                <a:cs typeface="Arial"/>
              </a:rPr>
              <a:t> C</a:t>
            </a:r>
            <a:endParaRPr lang="ru-RU" sz="1200" b="1" dirty="0" smtClean="0">
              <a:solidFill>
                <a:srgbClr val="D4383B"/>
              </a:solidFill>
              <a:latin typeface="Arial"/>
              <a:cs typeface="Arial"/>
            </a:endParaRPr>
          </a:p>
          <a:p>
            <a:pPr algn="r"/>
            <a:endParaRPr lang="en-US" sz="1400" spc="300" dirty="0">
              <a:solidFill>
                <a:srgbClr val="D4383B"/>
              </a:solidFill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39752" y="3429000"/>
            <a:ext cx="331236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П</a:t>
            </a:r>
            <a:r>
              <a:rPr lang="ru-RU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овышение </a:t>
            </a:r>
            <a:r>
              <a:rPr lang="ru-RU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эксплуатационных и </a:t>
            </a:r>
            <a:r>
              <a:rPr lang="ru-RU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эко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-</a:t>
            </a:r>
            <a:r>
              <a:rPr lang="ru-RU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логических характеристик </a:t>
            </a:r>
            <a:r>
              <a:rPr lang="ru-RU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дизельного топлива</a:t>
            </a:r>
            <a:endParaRPr lang="en-US" sz="1300" spc="3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39752" y="4365104"/>
            <a:ext cx="63367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3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Разветвленные предельные парафины 3,5-диметилгептан</a:t>
            </a:r>
            <a:endParaRPr lang="en-US" sz="1300" spc="3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39752" y="4941168"/>
            <a:ext cx="633670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0,5 литра присадки на 1000 литров топлива</a:t>
            </a:r>
            <a:endParaRPr lang="en-US" sz="1300" spc="3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39752" y="5445224"/>
            <a:ext cx="633670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820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кг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/м3 (ГОСТ 3900)</a:t>
            </a:r>
            <a:endParaRPr lang="en-US" sz="1300" spc="3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52120" y="1772818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 smtClean="0">
                <a:solidFill>
                  <a:srgbClr val="D4383B"/>
                </a:solidFill>
                <a:latin typeface="Arial"/>
                <a:cs typeface="Arial"/>
              </a:rPr>
              <a:t>ПРИСАДКА МАРКИ «</a:t>
            </a:r>
            <a:r>
              <a:rPr lang="ru-RU" sz="2000" b="1" dirty="0" err="1">
                <a:solidFill>
                  <a:srgbClr val="D4383B"/>
                </a:solidFill>
                <a:latin typeface="Arial"/>
                <a:cs typeface="Arial"/>
              </a:rPr>
              <a:t>Б</a:t>
            </a:r>
            <a:r>
              <a:rPr lang="nb-NO" sz="2000" b="1" dirty="0" smtClean="0">
                <a:solidFill>
                  <a:srgbClr val="D4383B"/>
                </a:solidFill>
                <a:latin typeface="Arial"/>
                <a:cs typeface="Arial"/>
              </a:rPr>
              <a:t>»</a:t>
            </a:r>
            <a:endParaRPr lang="en-US" sz="2000" b="1" spc="300" dirty="0">
              <a:solidFill>
                <a:srgbClr val="D4383B"/>
              </a:solidFill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52120" y="2204864"/>
            <a:ext cx="3240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универсальный активатор горения для двигателей, работающих 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  <a:p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бензине</a:t>
            </a:r>
            <a:endParaRPr lang="en-US" sz="1400" spc="3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52120" y="3429002"/>
            <a:ext cx="316835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П</a:t>
            </a:r>
            <a:r>
              <a:rPr lang="ru-RU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овышение </a:t>
            </a:r>
            <a:r>
              <a:rPr lang="ru-RU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эксплуатационных и </a:t>
            </a:r>
            <a:r>
              <a:rPr lang="ru-RU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эко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-</a:t>
            </a:r>
            <a:r>
              <a:rPr lang="ru-RU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логических </a:t>
            </a:r>
            <a:r>
              <a:rPr lang="ru-RU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характеристик </a:t>
            </a:r>
            <a:r>
              <a:rPr lang="ru-RU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бензина</a:t>
            </a:r>
            <a:endParaRPr lang="en-US" sz="1300" spc="3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29" name="Picture 28" descr="фото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772816"/>
            <a:ext cx="2016224" cy="139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40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100000">
                <a:srgbClr val="98B8DB">
                  <a:alpha val="41000"/>
                </a:srgbClr>
              </a:gs>
              <a:gs pos="37000">
                <a:srgbClr val="C2E3FC">
                  <a:alpha val="0"/>
                </a:srgbClr>
              </a:gs>
            </a:gsLst>
            <a:lin ang="1524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 cstate="print"/>
          <a:srcRect r="23734"/>
          <a:stretch/>
        </p:blipFill>
        <p:spPr>
          <a:xfrm>
            <a:off x="7524328" y="5440412"/>
            <a:ext cx="1619672" cy="1417588"/>
          </a:xfrm>
          <a:prstGeom prst="rect">
            <a:avLst/>
          </a:prstGeom>
        </p:spPr>
      </p:pic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88640"/>
            <a:ext cx="3312368" cy="100979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1520" y="0"/>
            <a:ext cx="2952328" cy="1196752"/>
          </a:xfrm>
          <a:prstGeom prst="rect">
            <a:avLst/>
          </a:prstGeom>
          <a:solidFill>
            <a:srgbClr val="6890B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5536" y="332656"/>
            <a:ext cx="27363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b="1" spc="300" dirty="0" smtClean="0">
                <a:solidFill>
                  <a:srgbClr val="FFFFFF"/>
                </a:solidFill>
                <a:latin typeface="Tahoma"/>
                <a:cs typeface="Tahoma"/>
              </a:rPr>
              <a:t>ОПИСАНИЕ</a:t>
            </a:r>
            <a:endParaRPr lang="en-US" sz="3000" b="1" spc="300" dirty="0">
              <a:solidFill>
                <a:srgbClr val="FFFFFF"/>
              </a:solidFill>
              <a:latin typeface="Tahoma"/>
              <a:cs typeface="Tahom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67544" y="908720"/>
            <a:ext cx="2520280" cy="0"/>
          </a:xfrm>
          <a:prstGeom prst="line">
            <a:avLst/>
          </a:prstGeom>
          <a:ln w="571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11560" y="1412776"/>
            <a:ext cx="8280920" cy="4490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1300" b="1" dirty="0" err="1">
                <a:solidFill>
                  <a:srgbClr val="D4383B"/>
                </a:solidFill>
                <a:latin typeface="Arial"/>
                <a:cs typeface="Arial"/>
              </a:rPr>
              <a:t>NagroBoost</a:t>
            </a:r>
            <a:r>
              <a:rPr lang="ru-RU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не содержит металлических соединений. Состоит из комплекса нефтяных дистиллятов </a:t>
            </a:r>
            <a:endParaRPr lang="en-US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ru-RU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(</a:t>
            </a:r>
            <a:r>
              <a:rPr lang="ru-RU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не более 30%), а на остальные 70% из органических </a:t>
            </a:r>
            <a:r>
              <a:rPr lang="ru-RU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радикалообразующих</a:t>
            </a:r>
            <a:r>
              <a:rPr lang="ru-RU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компонентов </a:t>
            </a:r>
            <a:r>
              <a:rPr lang="ru-RU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биологи</a:t>
            </a:r>
            <a:r>
              <a:rPr 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-</a:t>
            </a:r>
            <a:r>
              <a:rPr lang="ru-RU" sz="1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ческого</a:t>
            </a:r>
            <a:r>
              <a:rPr lang="ru-RU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ru-RU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характера. </a:t>
            </a:r>
            <a:endParaRPr lang="en-US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ru-RU" sz="13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ru-RU" sz="1300" b="1" dirty="0" err="1">
                <a:solidFill>
                  <a:srgbClr val="D4383B"/>
                </a:solidFill>
                <a:latin typeface="Arial"/>
                <a:cs typeface="Arial"/>
              </a:rPr>
              <a:t>NagroBoost</a:t>
            </a:r>
            <a:r>
              <a:rPr lang="ru-RU" sz="1300" dirty="0">
                <a:solidFill>
                  <a:srgbClr val="D4383B"/>
                </a:solidFill>
                <a:latin typeface="Arial"/>
                <a:cs typeface="Arial"/>
              </a:rPr>
              <a:t>, </a:t>
            </a:r>
            <a:r>
              <a:rPr lang="ru-RU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изменяя структуру нагара, оказывает каталитическое воздействие на его выгорание, </a:t>
            </a:r>
            <a:endParaRPr lang="en-US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ru-RU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и </a:t>
            </a:r>
            <a:r>
              <a:rPr lang="ru-RU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очищает камеру сгорания, клапаны и свечи зажигания от  продуктов горения.  </a:t>
            </a:r>
            <a:endParaRPr lang="en-US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ru-RU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 </a:t>
            </a:r>
          </a:p>
          <a:p>
            <a:pPr>
              <a:lnSpc>
                <a:spcPct val="110000"/>
              </a:lnSpc>
            </a:pPr>
            <a:r>
              <a:rPr lang="ru-RU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Регулярно </a:t>
            </a:r>
            <a:r>
              <a:rPr lang="ru-RU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применяя </a:t>
            </a:r>
            <a:r>
              <a:rPr lang="ru-RU" sz="1300" b="1" dirty="0" err="1" smtClean="0">
                <a:solidFill>
                  <a:srgbClr val="D4383B"/>
                </a:solidFill>
                <a:latin typeface="Arial"/>
                <a:cs typeface="Arial"/>
              </a:rPr>
              <a:t>NagroBoost</a:t>
            </a:r>
            <a:r>
              <a:rPr lang="ru-RU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, </a:t>
            </a:r>
            <a:r>
              <a:rPr lang="ru-RU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можно </a:t>
            </a:r>
            <a:r>
              <a:rPr lang="ru-RU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постепенно очистить камеру сгорания от углеродистых </a:t>
            </a:r>
            <a:r>
              <a:rPr lang="ru-RU" sz="1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отло</a:t>
            </a:r>
            <a:r>
              <a:rPr 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-</a:t>
            </a:r>
            <a:r>
              <a:rPr lang="ru-RU" sz="1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жений</a:t>
            </a:r>
            <a:r>
              <a:rPr lang="ru-RU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ru-RU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и воспрепятствовать образованию нового нагара на стенках. Удаление нагара из камеры </a:t>
            </a:r>
            <a:r>
              <a:rPr lang="ru-RU" sz="1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сгора</a:t>
            </a:r>
            <a:r>
              <a:rPr 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-</a:t>
            </a:r>
            <a:r>
              <a:rPr lang="ru-RU" sz="1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ния</a:t>
            </a:r>
            <a:r>
              <a:rPr lang="ru-RU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ru-RU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приводит к снижению износа рабочих втулок цилиндра на 70%, а поршневых колец в 1.5-3 раза. </a:t>
            </a:r>
            <a:endParaRPr lang="en-US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ru-RU" sz="13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ru-RU" sz="1300" b="1" dirty="0" err="1">
                <a:solidFill>
                  <a:srgbClr val="D4383B"/>
                </a:solidFill>
                <a:latin typeface="Arial"/>
                <a:cs typeface="Arial"/>
              </a:rPr>
              <a:t>NagroBoost</a:t>
            </a:r>
            <a:r>
              <a:rPr lang="ru-RU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, благодаря очистке камеры сгорания, даёт возможность снизить требования </a:t>
            </a:r>
            <a:r>
              <a:rPr lang="ru-RU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предъявляемые </a:t>
            </a:r>
            <a:r>
              <a:rPr lang="ru-RU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к топливу. </a:t>
            </a:r>
            <a:endParaRPr lang="en-US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ru-RU" sz="13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ru-RU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Следует отметить, что применение </a:t>
            </a:r>
            <a:r>
              <a:rPr lang="ru-RU" sz="1300" b="1" dirty="0" err="1">
                <a:solidFill>
                  <a:srgbClr val="D4383B"/>
                </a:solidFill>
                <a:latin typeface="Arial"/>
                <a:cs typeface="Arial"/>
              </a:rPr>
              <a:t>NagroBoost</a:t>
            </a:r>
            <a:r>
              <a:rPr lang="ru-RU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позволяет не только улучшить качественные характеристики исходного топлива, но и увеличить эксплуатационные свойства Вашего автомобиля. </a:t>
            </a:r>
            <a:endParaRPr lang="en-US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en-US" sz="1300" b="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ru-RU" sz="1300" b="1" dirty="0" err="1" smtClean="0">
                <a:solidFill>
                  <a:srgbClr val="D4383B"/>
                </a:solidFill>
                <a:latin typeface="Arial"/>
                <a:cs typeface="Arial"/>
              </a:rPr>
              <a:t>NagroBoost</a:t>
            </a:r>
            <a:r>
              <a:rPr lang="ru-RU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, разработан для различных марок топлива и для всех двигателей внутреннего сгорания. </a:t>
            </a:r>
          </a:p>
          <a:p>
            <a:pPr>
              <a:lnSpc>
                <a:spcPct val="110000"/>
              </a:lnSpc>
            </a:pPr>
            <a:r>
              <a:rPr lang="ru-RU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Использование присадок </a:t>
            </a:r>
            <a:r>
              <a:rPr lang="ru-RU" sz="1300" b="1" dirty="0" err="1">
                <a:solidFill>
                  <a:srgbClr val="D4383B"/>
                </a:solidFill>
                <a:latin typeface="Arial"/>
                <a:cs typeface="Arial"/>
              </a:rPr>
              <a:t>NagroBoost</a:t>
            </a:r>
            <a:r>
              <a:rPr lang="ru-RU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приводит к изменению скорости и механизма горения топлива для улучшения его первоначальных свойств. </a:t>
            </a:r>
            <a:r>
              <a:rPr lang="ru-RU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endParaRPr lang="en-US" sz="13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1520" y="6021288"/>
            <a:ext cx="8136904" cy="629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В РЕЗУЛЬТАТЕ СОЕДИНЕНИЯ С ИСХОДНЫМ ТОПЛИВОМ </a:t>
            </a:r>
          </a:p>
          <a:p>
            <a:pPr>
              <a:lnSpc>
                <a:spcPct val="110000"/>
              </a:lnSpc>
            </a:pPr>
            <a:r>
              <a:rPr lang="ru-RU" sz="1600" b="1" dirty="0" smtClean="0">
                <a:solidFill>
                  <a:srgbClr val="D4383B"/>
                </a:solidFill>
                <a:latin typeface="Tahoma"/>
                <a:cs typeface="Tahoma"/>
              </a:rPr>
              <a:t>NAGROBOOST</a:t>
            </a:r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 ПОЗВОЛЯЕТ УЛУЧШИТЬ ПЕРВОНАЧАЛЬНЫЕ ЕГО СВОЙСТВА</a:t>
            </a:r>
            <a:endParaRPr lang="en-US" sz="1600" b="1" spc="300" dirty="0">
              <a:solidFill>
                <a:schemeClr val="tx1">
                  <a:lumMod val="75000"/>
                  <a:lumOff val="25000"/>
                </a:schemeClr>
              </a:solidFill>
              <a:latin typeface="Tahoma"/>
              <a:cs typeface="Tahoma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67544" y="1484784"/>
            <a:ext cx="72008" cy="576064"/>
          </a:xfrm>
          <a:prstGeom prst="rect">
            <a:avLst/>
          </a:prstGeom>
          <a:solidFill>
            <a:srgbClr val="6692B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692B3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67544" y="2348880"/>
            <a:ext cx="72008" cy="360040"/>
          </a:xfrm>
          <a:prstGeom prst="rect">
            <a:avLst/>
          </a:prstGeom>
          <a:solidFill>
            <a:srgbClr val="6692B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692B3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67544" y="2996952"/>
            <a:ext cx="72008" cy="648072"/>
          </a:xfrm>
          <a:prstGeom prst="rect">
            <a:avLst/>
          </a:prstGeom>
          <a:solidFill>
            <a:srgbClr val="6692B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692B3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67544" y="3861048"/>
            <a:ext cx="72008" cy="432048"/>
          </a:xfrm>
          <a:prstGeom prst="rect">
            <a:avLst/>
          </a:prstGeom>
          <a:solidFill>
            <a:srgbClr val="6692B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692B3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67544" y="4509120"/>
            <a:ext cx="72008" cy="432048"/>
          </a:xfrm>
          <a:prstGeom prst="rect">
            <a:avLst/>
          </a:prstGeom>
          <a:solidFill>
            <a:srgbClr val="6692B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692B3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67544" y="5229200"/>
            <a:ext cx="72008" cy="576064"/>
          </a:xfrm>
          <a:prstGeom prst="rect">
            <a:avLst/>
          </a:prstGeom>
          <a:solidFill>
            <a:srgbClr val="6692B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692B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359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100000">
                <a:srgbClr val="98B8DB">
                  <a:alpha val="41000"/>
                </a:srgbClr>
              </a:gs>
              <a:gs pos="37000">
                <a:srgbClr val="C2E3FC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4330" y="260648"/>
            <a:ext cx="4464496" cy="730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1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ХАРАКТЕРИСТИКИ ДВИГАТЕЛЯ </a:t>
            </a:r>
            <a:endParaRPr lang="en-US" sz="19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ru-RU" sz="1900" b="1" dirty="0" smtClean="0">
                <a:solidFill>
                  <a:srgbClr val="D4383B"/>
                </a:solidFill>
                <a:latin typeface="Arial"/>
                <a:cs typeface="Arial"/>
              </a:rPr>
              <a:t>БЕЗ</a:t>
            </a:r>
            <a:r>
              <a:rPr lang="ru-RU" sz="1900" b="1" dirty="0" smtClean="0">
                <a:latin typeface="Arial"/>
                <a:cs typeface="Arial"/>
              </a:rPr>
              <a:t> </a:t>
            </a:r>
            <a:r>
              <a:rPr lang="ru-RU" sz="1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ИСПОЛЬЗОВАНИЯ </a:t>
            </a:r>
            <a:r>
              <a:rPr lang="ru-RU" sz="1900" b="1" dirty="0" smtClean="0">
                <a:solidFill>
                  <a:srgbClr val="CC1D30"/>
                </a:solidFill>
                <a:latin typeface="Arial"/>
                <a:cs typeface="Arial"/>
              </a:rPr>
              <a:t>ПРИСАДОК</a:t>
            </a:r>
            <a:endParaRPr lang="en-US" sz="1900" b="1" spc="300" dirty="0">
              <a:solidFill>
                <a:srgbClr val="CC1D30"/>
              </a:soli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9211" y="260648"/>
            <a:ext cx="4248472" cy="1052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nl-NL" sz="1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ХАРАКТЕРИСТИКИ ДВИГАТЕЛЯ </a:t>
            </a:r>
            <a:r>
              <a:rPr lang="nl-NL" sz="1900" b="1" dirty="0" smtClean="0">
                <a:solidFill>
                  <a:srgbClr val="6890B6"/>
                </a:solidFill>
                <a:latin typeface="Arial"/>
                <a:cs typeface="Arial"/>
              </a:rPr>
              <a:t>ПОСЛЕ</a:t>
            </a:r>
            <a:r>
              <a:rPr lang="nl-NL" sz="1900" b="1" dirty="0" smtClean="0">
                <a:latin typeface="Arial"/>
                <a:cs typeface="Arial"/>
              </a:rPr>
              <a:t> </a:t>
            </a:r>
            <a:r>
              <a:rPr lang="nl-NL" sz="1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ИСПОЛЬЗОВАНИЯ ПРИСАДОК </a:t>
            </a:r>
            <a:r>
              <a:rPr lang="nl-NL" sz="1900" b="1" dirty="0" smtClean="0">
                <a:solidFill>
                  <a:srgbClr val="6890B6"/>
                </a:solidFill>
                <a:latin typeface="Arial"/>
                <a:cs typeface="Arial"/>
              </a:rPr>
              <a:t>NAGROBOOST</a:t>
            </a:r>
            <a:endParaRPr lang="en-US" sz="1900" b="1" spc="300" dirty="0">
              <a:solidFill>
                <a:srgbClr val="6890B6"/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4330" y="1628800"/>
            <a:ext cx="4248472" cy="202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Молекулы углеводородов распределены неравномерно:</a:t>
            </a:r>
          </a:p>
          <a:p>
            <a:pPr>
              <a:lnSpc>
                <a:spcPct val="200000"/>
              </a:lnSpc>
            </a:pPr>
            <a:r>
              <a:rPr lang="bg-BG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  не полное сгорание топлива, </a:t>
            </a:r>
          </a:p>
          <a:p>
            <a:pPr>
              <a:lnSpc>
                <a:spcPct val="200000"/>
              </a:lnSpc>
            </a:pPr>
            <a:r>
              <a:rPr lang="bg-BG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  снижение мощности двигателя, </a:t>
            </a:r>
          </a:p>
          <a:p>
            <a:pPr>
              <a:lnSpc>
                <a:spcPct val="200000"/>
              </a:lnSpc>
            </a:pPr>
            <a:r>
              <a:rPr lang="bg-BG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  увеличение расхода топлива</a:t>
            </a:r>
            <a:r>
              <a:rPr lang="bg-BG" sz="1600" dirty="0" smtClean="0">
                <a:latin typeface="Arial"/>
                <a:cs typeface="Arial"/>
              </a:rPr>
              <a:t> 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1" name="Picture 10" descr="до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4615"/>
            <a:ext cx="3781388" cy="2573385"/>
          </a:xfrm>
          <a:prstGeom prst="rect">
            <a:avLst/>
          </a:prstGeom>
        </p:spPr>
      </p:pic>
      <p:pic>
        <p:nvPicPr>
          <p:cNvPr id="12" name="Picture 11" descr="после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0"/>
          <a:stretch/>
        </p:blipFill>
        <p:spPr>
          <a:xfrm>
            <a:off x="4932040" y="4263585"/>
            <a:ext cx="4211960" cy="259441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56338" y="2420888"/>
            <a:ext cx="144016" cy="144016"/>
          </a:xfrm>
          <a:prstGeom prst="rect">
            <a:avLst/>
          </a:prstGeom>
          <a:solidFill>
            <a:srgbClr val="CC1D3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56338" y="2924944"/>
            <a:ext cx="144016" cy="144016"/>
          </a:xfrm>
          <a:prstGeom prst="rect">
            <a:avLst/>
          </a:prstGeom>
          <a:solidFill>
            <a:srgbClr val="CC1D3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56338" y="3429000"/>
            <a:ext cx="144016" cy="144016"/>
          </a:xfrm>
          <a:prstGeom prst="rect">
            <a:avLst/>
          </a:prstGeom>
          <a:solidFill>
            <a:srgbClr val="CC1D3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909211" y="1628800"/>
            <a:ext cx="4248472" cy="202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Упорядоченная структура молекул углеводорода:</a:t>
            </a:r>
          </a:p>
          <a:p>
            <a:pPr>
              <a:lnSpc>
                <a:spcPct val="200000"/>
              </a:lnSpc>
            </a:pPr>
            <a:r>
              <a:rPr lang="bg-BG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  полное сгорание топлива, </a:t>
            </a:r>
          </a:p>
          <a:p>
            <a:pPr>
              <a:lnSpc>
                <a:spcPct val="200000"/>
              </a:lnSpc>
            </a:pPr>
            <a:r>
              <a:rPr lang="bg-BG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  увеличение мощности двигателя, </a:t>
            </a:r>
          </a:p>
          <a:p>
            <a:pPr>
              <a:lnSpc>
                <a:spcPct val="200000"/>
              </a:lnSpc>
            </a:pPr>
            <a:r>
              <a:rPr lang="bg-BG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  уменьшение расхода топлива</a:t>
            </a:r>
            <a:r>
              <a:rPr lang="bg-BG" sz="1600" dirty="0" smtClean="0">
                <a:latin typeface="Arial"/>
                <a:cs typeface="Arial"/>
              </a:rPr>
              <a:t> 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981219" y="2420888"/>
            <a:ext cx="144016" cy="144016"/>
          </a:xfrm>
          <a:prstGeom prst="rect">
            <a:avLst/>
          </a:prstGeom>
          <a:solidFill>
            <a:srgbClr val="6890B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981219" y="2924944"/>
            <a:ext cx="144016" cy="144016"/>
          </a:xfrm>
          <a:prstGeom prst="rect">
            <a:avLst/>
          </a:prstGeom>
          <a:solidFill>
            <a:srgbClr val="6890B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981219" y="3429000"/>
            <a:ext cx="144016" cy="144016"/>
          </a:xfrm>
          <a:prstGeom prst="rect">
            <a:avLst/>
          </a:prstGeom>
          <a:solidFill>
            <a:srgbClr val="6890B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267744" y="4068591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Молекулы топлива </a:t>
            </a:r>
          </a:p>
          <a:p>
            <a:r>
              <a:rPr lang="ru-R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в застойных зонах</a:t>
            </a:r>
            <a:endParaRPr lang="en-US" sz="1200" b="1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87624" y="5733256"/>
            <a:ext cx="13681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Распределение</a:t>
            </a:r>
          </a:p>
          <a:p>
            <a:pPr algn="ctr"/>
            <a:r>
              <a:rPr 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топливной</a:t>
            </a:r>
            <a:r>
              <a:rPr lang="ru-RU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смеси</a:t>
            </a:r>
          </a:p>
          <a:p>
            <a:pPr algn="ctr"/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в</a:t>
            </a:r>
            <a:r>
              <a:rPr lang="ru-RU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камере сгорания</a:t>
            </a:r>
            <a:endParaRPr lang="en-US" sz="1000" b="1" dirty="0"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12160" y="5733256"/>
            <a:ext cx="1872208" cy="576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Сгорание</a:t>
            </a:r>
          </a:p>
          <a:p>
            <a:pPr algn="ctr"/>
            <a:r>
              <a:rPr 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топливной</a:t>
            </a:r>
            <a:r>
              <a:rPr lang="ru-RU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смеси</a:t>
            </a:r>
          </a:p>
          <a:p>
            <a:pPr algn="ctr"/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в</a:t>
            </a:r>
            <a:r>
              <a:rPr lang="ru-RU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камере сгорания</a:t>
            </a:r>
            <a:endParaRPr lang="en-US" sz="1000" b="1" dirty="0"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68344" y="4068591"/>
            <a:ext cx="1583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Полное сгорание</a:t>
            </a:r>
          </a:p>
          <a:p>
            <a:r>
              <a:rPr lang="ru-R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молекул топлива</a:t>
            </a:r>
            <a:endParaRPr lang="en-US" sz="12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2338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3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4" b="1277"/>
          <a:stretch/>
        </p:blipFill>
        <p:spPr>
          <a:xfrm>
            <a:off x="0" y="0"/>
            <a:ext cx="9144000" cy="694944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" y="0"/>
            <a:ext cx="9144000" cy="6957392"/>
          </a:xfrm>
          <a:prstGeom prst="rect">
            <a:avLst/>
          </a:prstGeom>
          <a:gradFill flip="none" rotWithShape="1">
            <a:gsLst>
              <a:gs pos="100000">
                <a:srgbClr val="98B8DB">
                  <a:alpha val="75000"/>
                </a:srgbClr>
              </a:gs>
              <a:gs pos="0">
                <a:schemeClr val="tx1">
                  <a:alpha val="75000"/>
                </a:schemeClr>
              </a:gs>
            </a:gsLst>
            <a:lin ang="1524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88640"/>
            <a:ext cx="3312368" cy="100979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1520" y="-18256"/>
            <a:ext cx="4248472" cy="1196752"/>
          </a:xfrm>
          <a:prstGeom prst="rect">
            <a:avLst/>
          </a:prstGeom>
          <a:solidFill>
            <a:srgbClr val="D43C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95536" y="314401"/>
            <a:ext cx="41044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b="1" spc="300" dirty="0" smtClean="0">
                <a:solidFill>
                  <a:srgbClr val="FFFFFF"/>
                </a:solidFill>
                <a:latin typeface="Tahoma"/>
                <a:cs typeface="Tahoma"/>
              </a:rPr>
              <a:t>ПРЕИМУЩЕСТВА</a:t>
            </a:r>
            <a:endParaRPr lang="en-US" sz="3000" b="1" spc="300" dirty="0">
              <a:solidFill>
                <a:srgbClr val="FFFFFF"/>
              </a:solidFill>
              <a:latin typeface="Tahoma"/>
              <a:cs typeface="Tahoma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67544" y="890464"/>
            <a:ext cx="3816424" cy="18256"/>
          </a:xfrm>
          <a:prstGeom prst="line">
            <a:avLst/>
          </a:prstGeom>
          <a:ln w="571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83568" y="2420888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т</a:t>
            </a:r>
            <a:r>
              <a:rPr lang="ru-RU" sz="1600" dirty="0" smtClean="0">
                <a:solidFill>
                  <a:schemeClr val="bg1"/>
                </a:solidFill>
                <a:latin typeface="Arial"/>
                <a:cs typeface="Arial"/>
              </a:rPr>
              <a:t>оплива до 15</a:t>
            </a: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%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3568" y="2132856"/>
            <a:ext cx="2736304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600" b="1" spc="300" dirty="0" smtClean="0">
                <a:solidFill>
                  <a:srgbClr val="FFFFFF"/>
                </a:solidFill>
                <a:latin typeface="Arial"/>
                <a:cs typeface="Arial"/>
              </a:rPr>
              <a:t>ЭКОНОМИЯ</a:t>
            </a:r>
            <a:r>
              <a:rPr lang="ru-RU" sz="1600" dirty="0" smtClean="0"/>
              <a:t> </a:t>
            </a:r>
            <a:endParaRPr lang="en-US" sz="1700" b="1" spc="30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07904" y="2420888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м</a:t>
            </a:r>
            <a:r>
              <a:rPr lang="ru-RU" sz="1600" dirty="0" smtClean="0">
                <a:solidFill>
                  <a:schemeClr val="bg1"/>
                </a:solidFill>
                <a:latin typeface="Arial"/>
                <a:cs typeface="Arial"/>
              </a:rPr>
              <a:t>ощности двигателя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07904" y="2132856"/>
            <a:ext cx="2016224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600" b="1" spc="300" dirty="0" smtClean="0">
                <a:solidFill>
                  <a:srgbClr val="FFFFFF"/>
                </a:solidFill>
                <a:latin typeface="Arial"/>
                <a:cs typeface="Arial"/>
              </a:rPr>
              <a:t>ПОВЫШЕНИЕ</a:t>
            </a:r>
            <a:r>
              <a:rPr lang="ru-RU" sz="1600" dirty="0" smtClean="0"/>
              <a:t> </a:t>
            </a:r>
            <a:endParaRPr lang="en-US" sz="1700" b="1" spc="30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51520" y="1844824"/>
            <a:ext cx="468052" cy="432048"/>
          </a:xfrm>
          <a:prstGeom prst="rect">
            <a:avLst/>
          </a:prstGeom>
          <a:solidFill>
            <a:srgbClr val="D43C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275856" y="1844824"/>
            <a:ext cx="468052" cy="432048"/>
          </a:xfrm>
          <a:prstGeom prst="rect">
            <a:avLst/>
          </a:prstGeom>
          <a:solidFill>
            <a:srgbClr val="D43C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732240" y="2420888"/>
            <a:ext cx="2411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solidFill>
                  <a:schemeClr val="bg1"/>
                </a:solidFill>
                <a:latin typeface="Arial"/>
                <a:cs typeface="Arial"/>
              </a:rPr>
              <a:t>Инжекторов/форсунок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985604" y="2132856"/>
            <a:ext cx="2016224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600" b="1" spc="300" dirty="0" smtClean="0">
                <a:solidFill>
                  <a:srgbClr val="FFFFFF"/>
                </a:solidFill>
                <a:latin typeface="Arial"/>
                <a:cs typeface="Arial"/>
              </a:rPr>
              <a:t>ОЧИЩЕНИЕ</a:t>
            </a:r>
            <a:r>
              <a:rPr lang="ru-RU" sz="1600" dirty="0" smtClean="0"/>
              <a:t> </a:t>
            </a:r>
            <a:endParaRPr lang="en-US" sz="1700" b="1" spc="30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3568" y="4077072"/>
            <a:ext cx="2160240" cy="691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600" dirty="0" smtClean="0">
                <a:solidFill>
                  <a:schemeClr val="bg1"/>
                </a:solidFill>
                <a:latin typeface="Arial"/>
                <a:cs typeface="Arial"/>
              </a:rPr>
              <a:t>и поддержание чистоты топливной системы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3568" y="3717032"/>
            <a:ext cx="2736304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600" b="1" spc="300" dirty="0" smtClean="0">
                <a:solidFill>
                  <a:srgbClr val="FFFFFF"/>
                </a:solidFill>
                <a:latin typeface="Arial"/>
                <a:cs typeface="Arial"/>
              </a:rPr>
              <a:t>ОЧИЩЕНИЕ</a:t>
            </a:r>
            <a:r>
              <a:rPr lang="ru-RU" sz="1600" dirty="0" smtClean="0"/>
              <a:t> </a:t>
            </a:r>
            <a:endParaRPr lang="en-US" sz="1700" b="1" spc="30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07904" y="4077072"/>
            <a:ext cx="2520280" cy="691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с</a:t>
            </a:r>
            <a:r>
              <a:rPr lang="ru-RU" sz="1600" dirty="0" smtClean="0">
                <a:solidFill>
                  <a:schemeClr val="bg1"/>
                </a:solidFill>
                <a:latin typeface="Arial"/>
                <a:cs typeface="Arial"/>
              </a:rPr>
              <a:t>рока работы двигателя (межремонтного пробега)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707904" y="3717032"/>
            <a:ext cx="2016224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600" b="1" spc="300" dirty="0" smtClean="0">
                <a:solidFill>
                  <a:srgbClr val="FFFFFF"/>
                </a:solidFill>
                <a:latin typeface="Arial"/>
                <a:cs typeface="Arial"/>
              </a:rPr>
              <a:t>УВЕЛИЧЕНИЕ</a:t>
            </a:r>
            <a:r>
              <a:rPr lang="ru-RU" sz="1600" dirty="0" smtClean="0"/>
              <a:t> </a:t>
            </a:r>
            <a:endParaRPr lang="en-US" sz="1700" b="1" spc="30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1520" y="3429000"/>
            <a:ext cx="468052" cy="432048"/>
          </a:xfrm>
          <a:prstGeom prst="rect">
            <a:avLst/>
          </a:prstGeom>
          <a:solidFill>
            <a:srgbClr val="D43C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275856" y="3429000"/>
            <a:ext cx="468052" cy="432048"/>
          </a:xfrm>
          <a:prstGeom prst="rect">
            <a:avLst/>
          </a:prstGeom>
          <a:solidFill>
            <a:srgbClr val="D43C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6966489" y="4077072"/>
            <a:ext cx="216024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д</a:t>
            </a:r>
            <a:r>
              <a:rPr lang="ru-RU" sz="1600" dirty="0" err="1" smtClean="0">
                <a:solidFill>
                  <a:schemeClr val="bg1"/>
                </a:solidFill>
                <a:latin typeface="Arial"/>
                <a:cs typeface="Arial"/>
              </a:rPr>
              <a:t>ымности</a:t>
            </a:r>
            <a:r>
              <a:rPr lang="ru-RU" sz="1600" dirty="0" smtClean="0">
                <a:solidFill>
                  <a:schemeClr val="bg1"/>
                </a:solidFill>
                <a:latin typeface="Arial"/>
                <a:cs typeface="Arial"/>
              </a:rPr>
              <a:t> выхлопных газов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967380" y="3717032"/>
            <a:ext cx="2016224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600" b="1" spc="300" dirty="0" smtClean="0">
                <a:solidFill>
                  <a:srgbClr val="FFFFFF"/>
                </a:solidFill>
                <a:latin typeface="Arial"/>
                <a:cs typeface="Arial"/>
              </a:rPr>
              <a:t>СНИЖЕНИЕ</a:t>
            </a:r>
            <a:r>
              <a:rPr lang="ru-RU" sz="1600" dirty="0" smtClean="0"/>
              <a:t> </a:t>
            </a:r>
            <a:endParaRPr lang="en-US" sz="1700" b="1" spc="30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14771" y="5805264"/>
            <a:ext cx="216024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ш</a:t>
            </a:r>
            <a:r>
              <a:rPr lang="ru-RU" sz="1600" dirty="0" smtClean="0">
                <a:solidFill>
                  <a:schemeClr val="bg1"/>
                </a:solidFill>
                <a:latin typeface="Arial"/>
                <a:cs typeface="Arial"/>
              </a:rPr>
              <a:t>ума и вибрации двигателя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14771" y="5445224"/>
            <a:ext cx="2736304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600" b="1" spc="300" dirty="0" smtClean="0">
                <a:solidFill>
                  <a:srgbClr val="FFFFFF"/>
                </a:solidFill>
                <a:latin typeface="Arial"/>
                <a:cs typeface="Arial"/>
              </a:rPr>
              <a:t>СНИЖЕНИЕ</a:t>
            </a:r>
            <a:r>
              <a:rPr lang="ru-RU" sz="1600" dirty="0" smtClean="0"/>
              <a:t> </a:t>
            </a:r>
            <a:endParaRPr lang="en-US" sz="1700" b="1" spc="30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948264" y="5805264"/>
            <a:ext cx="2016224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о</a:t>
            </a:r>
            <a:r>
              <a:rPr lang="ru-RU" sz="1600" dirty="0" err="1" smtClean="0">
                <a:solidFill>
                  <a:schemeClr val="bg1"/>
                </a:solidFill>
                <a:latin typeface="Arial"/>
                <a:cs typeface="Arial"/>
              </a:rPr>
              <a:t>ктанового</a:t>
            </a:r>
            <a:r>
              <a:rPr lang="ru-RU" sz="1600" dirty="0" smtClean="0">
                <a:solidFill>
                  <a:schemeClr val="bg1"/>
                </a:solidFill>
                <a:latin typeface="Arial"/>
                <a:cs typeface="Arial"/>
              </a:rPr>
              <a:t> числа/</a:t>
            </a:r>
          </a:p>
          <a:p>
            <a:pPr>
              <a:lnSpc>
                <a:spcPct val="80000"/>
              </a:lnSpc>
            </a:pPr>
            <a:r>
              <a:rPr lang="ru-RU" sz="1600" dirty="0" err="1" smtClean="0">
                <a:solidFill>
                  <a:schemeClr val="bg1"/>
                </a:solidFill>
                <a:latin typeface="Arial"/>
                <a:cs typeface="Arial"/>
              </a:rPr>
              <a:t>цетанового</a:t>
            </a:r>
            <a:r>
              <a:rPr lang="ru-RU" sz="1600" dirty="0" smtClean="0">
                <a:solidFill>
                  <a:schemeClr val="bg1"/>
                </a:solidFill>
                <a:latin typeface="Arial"/>
                <a:cs typeface="Arial"/>
              </a:rPr>
              <a:t> числа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48264" y="5445224"/>
            <a:ext cx="2016224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600" b="1" spc="300" dirty="0" smtClean="0">
                <a:solidFill>
                  <a:srgbClr val="FFFFFF"/>
                </a:solidFill>
                <a:latin typeface="Arial"/>
                <a:cs typeface="Arial"/>
              </a:rPr>
              <a:t>ПОВЫШЕНИЕ</a:t>
            </a:r>
            <a:r>
              <a:rPr lang="ru-RU" sz="1600" dirty="0" smtClean="0"/>
              <a:t> </a:t>
            </a:r>
            <a:endParaRPr lang="en-US" sz="1700" b="1" spc="30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707013" y="5805264"/>
            <a:ext cx="216024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р</a:t>
            </a:r>
            <a:r>
              <a:rPr lang="ru-RU" sz="1600" dirty="0" smtClean="0">
                <a:solidFill>
                  <a:schemeClr val="bg1"/>
                </a:solidFill>
                <a:latin typeface="Arial"/>
                <a:cs typeface="Arial"/>
              </a:rPr>
              <a:t>есурса моторного масла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707904" y="5445224"/>
            <a:ext cx="2016224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600" b="1" spc="300" dirty="0" smtClean="0">
                <a:solidFill>
                  <a:srgbClr val="FFFFFF"/>
                </a:solidFill>
                <a:latin typeface="Arial"/>
                <a:cs typeface="Arial"/>
              </a:rPr>
              <a:t>УВЕЛИЧЕНИЕ</a:t>
            </a:r>
            <a:r>
              <a:rPr lang="ru-RU" sz="1600" dirty="0" smtClean="0"/>
              <a:t> </a:t>
            </a:r>
            <a:endParaRPr lang="en-US" sz="1700" b="1" spc="30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pic>
        <p:nvPicPr>
          <p:cNvPr id="48" name="Picture 47" descr="checked-mar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37532"/>
            <a:ext cx="432048" cy="336499"/>
          </a:xfrm>
          <a:prstGeom prst="rect">
            <a:avLst/>
          </a:prstGeom>
        </p:spPr>
      </p:pic>
      <p:pic>
        <p:nvPicPr>
          <p:cNvPr id="49" name="Picture 48" descr="checked-mar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844824"/>
            <a:ext cx="432048" cy="336499"/>
          </a:xfrm>
          <a:prstGeom prst="rect">
            <a:avLst/>
          </a:prstGeom>
        </p:spPr>
      </p:pic>
      <p:pic>
        <p:nvPicPr>
          <p:cNvPr id="51" name="Picture 50" descr="checked-mar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429000"/>
            <a:ext cx="432048" cy="336499"/>
          </a:xfrm>
          <a:prstGeom prst="rect">
            <a:avLst/>
          </a:prstGeom>
        </p:spPr>
      </p:pic>
      <p:pic>
        <p:nvPicPr>
          <p:cNvPr id="53" name="Picture 52" descr="checked-mar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3429000"/>
            <a:ext cx="432048" cy="33649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6516216" y="1844824"/>
            <a:ext cx="468052" cy="432048"/>
          </a:xfrm>
          <a:prstGeom prst="rect">
            <a:avLst/>
          </a:prstGeom>
          <a:solidFill>
            <a:srgbClr val="D43C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 descr="checked-mar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1844824"/>
            <a:ext cx="432048" cy="336499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6516216" y="3429000"/>
            <a:ext cx="468052" cy="432048"/>
          </a:xfrm>
          <a:prstGeom prst="rect">
            <a:avLst/>
          </a:prstGeom>
          <a:solidFill>
            <a:srgbClr val="D43C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 descr="checked-mar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3429000"/>
            <a:ext cx="432048" cy="336499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6516216" y="5157192"/>
            <a:ext cx="468052" cy="432048"/>
          </a:xfrm>
          <a:prstGeom prst="rect">
            <a:avLst/>
          </a:prstGeom>
          <a:solidFill>
            <a:srgbClr val="D43C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 descr="checked-mar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5157192"/>
            <a:ext cx="432048" cy="336499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3275856" y="5157192"/>
            <a:ext cx="468052" cy="432048"/>
          </a:xfrm>
          <a:prstGeom prst="rect">
            <a:avLst/>
          </a:prstGeom>
          <a:solidFill>
            <a:srgbClr val="D43C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 descr="checked-mar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5157192"/>
            <a:ext cx="432048" cy="336499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251520" y="5157192"/>
            <a:ext cx="468052" cy="432048"/>
          </a:xfrm>
          <a:prstGeom prst="rect">
            <a:avLst/>
          </a:prstGeom>
          <a:solidFill>
            <a:srgbClr val="D43C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 descr="checked-mar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5157192"/>
            <a:ext cx="432048" cy="33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2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2676" y="-32370"/>
            <a:ext cx="9144000" cy="689037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58000">
                <a:schemeClr val="bg1">
                  <a:lumMod val="95000"/>
                </a:schemeClr>
              </a:gs>
              <a:gs pos="0">
                <a:schemeClr val="bg1">
                  <a:lumMod val="85000"/>
                </a:schemeClr>
              </a:gs>
            </a:gsLst>
            <a:lin ang="408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58" y="188640"/>
            <a:ext cx="2834438" cy="86409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1520" y="-18256"/>
            <a:ext cx="5544616" cy="1196752"/>
          </a:xfrm>
          <a:prstGeom prst="rect">
            <a:avLst/>
          </a:prstGeom>
          <a:solidFill>
            <a:srgbClr val="D43C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5536" y="314401"/>
            <a:ext cx="5616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spc="300" dirty="0" smtClean="0">
                <a:solidFill>
                  <a:srgbClr val="FFFFFF"/>
                </a:solidFill>
                <a:latin typeface="Tahoma"/>
                <a:cs typeface="Tahoma"/>
              </a:rPr>
              <a:t>ПОКАЗАТЕЛИ ЭФФЕКТИВНОСТИ </a:t>
            </a:r>
            <a:endParaRPr lang="en-US" sz="2000" b="1" spc="300" dirty="0">
              <a:solidFill>
                <a:srgbClr val="FFFFFF"/>
              </a:solidFill>
              <a:latin typeface="Tahoma"/>
              <a:cs typeface="Tahom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67544" y="764704"/>
            <a:ext cx="5112568" cy="0"/>
          </a:xfrm>
          <a:prstGeom prst="line">
            <a:avLst/>
          </a:prstGeom>
          <a:ln w="571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1520" y="836712"/>
            <a:ext cx="5544616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 smtClean="0">
                <a:solidFill>
                  <a:srgbClr val="FFFFFF"/>
                </a:solidFill>
                <a:latin typeface="Tahoma"/>
                <a:cs typeface="Tahoma"/>
              </a:rPr>
              <a:t>ТОПЛИВНОЙ ПРИСАДКИ </a:t>
            </a:r>
            <a:r>
              <a:rPr lang="en-US" sz="1200" b="1" dirty="0" smtClean="0">
                <a:solidFill>
                  <a:srgbClr val="FFFFFF"/>
                </a:solidFill>
                <a:latin typeface="Tahoma"/>
                <a:cs typeface="Tahoma"/>
              </a:rPr>
              <a:t>NAGROBOOST</a:t>
            </a:r>
            <a:r>
              <a:rPr lang="en-US" sz="1200" b="1" dirty="0">
                <a:solidFill>
                  <a:srgbClr val="FFFFFF"/>
                </a:solidFill>
                <a:latin typeface="Tahoma"/>
                <a:cs typeface="Tahoma"/>
              </a:rPr>
              <a:t>*</a:t>
            </a:r>
            <a:r>
              <a:rPr lang="en-US" sz="1200" b="1" dirty="0" smtClean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ru-RU" sz="1200" b="1" dirty="0" smtClean="0">
                <a:solidFill>
                  <a:srgbClr val="FFFFFF"/>
                </a:solidFill>
                <a:latin typeface="Tahoma"/>
                <a:cs typeface="Tahoma"/>
              </a:rPr>
              <a:t>МАРКИ «Д»</a:t>
            </a:r>
            <a:endParaRPr lang="en-US" sz="1200" b="1" dirty="0">
              <a:solidFill>
                <a:srgbClr val="FFFFFF"/>
              </a:solidFill>
              <a:latin typeface="Tahoma"/>
              <a:cs typeface="Tahom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1520" y="6425952"/>
            <a:ext cx="8892480" cy="43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* Данные подготовлены на основе испытаний, проведенных Государственным Университетом </a:t>
            </a:r>
            <a:r>
              <a:rPr lang="ru-RU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морского </a:t>
            </a:r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и речного флота им. Адмирала Макарова (марка «Б»).</a:t>
            </a:r>
            <a:endParaRPr lang="en-US" sz="1000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1520" y="1340768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Испытания на кафедре Государственного Университета морского и речного флота имени Адмирала Макарова (Санкт-Петербург) показали следующие результаты: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1520" y="1988840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 smtClean="0">
                <a:solidFill>
                  <a:srgbClr val="6B95BE"/>
                </a:solidFill>
                <a:latin typeface="Arial"/>
                <a:cs typeface="Arial"/>
              </a:rPr>
              <a:t>Эффективная мощность двигателя, </a:t>
            </a:r>
            <a:r>
              <a:rPr lang="en-US" sz="1200" dirty="0" smtClean="0">
                <a:solidFill>
                  <a:srgbClr val="6B95BE"/>
                </a:solidFill>
                <a:latin typeface="Arial"/>
                <a:cs typeface="Arial"/>
              </a:rPr>
              <a:t>N</a:t>
            </a:r>
            <a:r>
              <a:rPr lang="en-US" sz="1000" dirty="0" smtClean="0">
                <a:solidFill>
                  <a:srgbClr val="6B95BE"/>
                </a:solidFill>
                <a:latin typeface="Arial"/>
                <a:cs typeface="Arial"/>
              </a:rPr>
              <a:t>e</a:t>
            </a:r>
            <a:r>
              <a:rPr lang="en-US" sz="1200" dirty="0" smtClean="0">
                <a:solidFill>
                  <a:srgbClr val="6B95BE"/>
                </a:solidFill>
                <a:latin typeface="Arial"/>
                <a:cs typeface="Arial"/>
              </a:rPr>
              <a:t> %</a:t>
            </a:r>
            <a:endParaRPr lang="en-US" sz="1200" dirty="0">
              <a:solidFill>
                <a:srgbClr val="6B95BE"/>
              </a:solidFill>
              <a:latin typeface="Arial"/>
              <a:cs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39752" y="1916832"/>
            <a:ext cx="4392488" cy="1944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051720" y="1988841"/>
            <a:ext cx="4896544" cy="288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 smtClean="0">
                <a:solidFill>
                  <a:srgbClr val="6B95BE"/>
                </a:solidFill>
                <a:latin typeface="Arial"/>
                <a:cs typeface="Arial"/>
              </a:rPr>
              <a:t>Удельный эффективный расход топлива </a:t>
            </a:r>
            <a:r>
              <a:rPr lang="en-US" sz="1200" dirty="0" err="1" smtClean="0">
                <a:solidFill>
                  <a:srgbClr val="6B95BE"/>
                </a:solidFill>
                <a:latin typeface="Arial"/>
                <a:cs typeface="Arial"/>
              </a:rPr>
              <a:t>g</a:t>
            </a:r>
            <a:r>
              <a:rPr lang="en-US" sz="1000" dirty="0" err="1" smtClean="0">
                <a:solidFill>
                  <a:srgbClr val="6B95BE"/>
                </a:solidFill>
                <a:latin typeface="Arial"/>
                <a:cs typeface="Arial"/>
              </a:rPr>
              <a:t>e</a:t>
            </a:r>
            <a:r>
              <a:rPr lang="en-US" sz="1200" dirty="0" smtClean="0">
                <a:solidFill>
                  <a:srgbClr val="6B95BE"/>
                </a:solidFill>
                <a:latin typeface="Arial"/>
                <a:cs typeface="Arial"/>
              </a:rPr>
              <a:t>, </a:t>
            </a:r>
            <a:r>
              <a:rPr lang="ru-RU" sz="1200" dirty="0" smtClean="0">
                <a:solidFill>
                  <a:srgbClr val="6B95BE"/>
                </a:solidFill>
                <a:latin typeface="Arial"/>
                <a:cs typeface="Arial"/>
              </a:rPr>
              <a:t>кг/(кВт</a:t>
            </a:r>
            <a:r>
              <a:rPr lang="en-US" sz="1200" dirty="0"/>
              <a:t>⋅</a:t>
            </a:r>
            <a:r>
              <a:rPr lang="ru-RU" sz="1200" dirty="0" smtClean="0">
                <a:solidFill>
                  <a:srgbClr val="6B95BE"/>
                </a:solidFill>
                <a:latin typeface="Arial"/>
                <a:cs typeface="Arial"/>
              </a:rPr>
              <a:t>ч)</a:t>
            </a:r>
            <a:endParaRPr lang="en-US" sz="1200" dirty="0">
              <a:solidFill>
                <a:srgbClr val="6B95BE"/>
              </a:solidFill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04248" y="1988840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 smtClean="0">
                <a:solidFill>
                  <a:srgbClr val="6B95BE"/>
                </a:solidFill>
                <a:latin typeface="Arial"/>
                <a:cs typeface="Arial"/>
              </a:rPr>
              <a:t>Изменения удельного эффективного расхода топлива, %</a:t>
            </a:r>
            <a:endParaRPr lang="en-US" sz="1200" dirty="0">
              <a:solidFill>
                <a:srgbClr val="6B95BE"/>
              </a:solidFill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83768" y="2348879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 smtClean="0">
                <a:solidFill>
                  <a:srgbClr val="6B95BE"/>
                </a:solidFill>
                <a:latin typeface="Arial"/>
                <a:cs typeface="Arial"/>
              </a:rPr>
              <a:t>Базовое топливо</a:t>
            </a:r>
            <a:endParaRPr lang="en-US" sz="1200" dirty="0">
              <a:solidFill>
                <a:srgbClr val="6B95BE"/>
              </a:solidFill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39952" y="2348880"/>
            <a:ext cx="2376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200" dirty="0" smtClean="0">
                <a:solidFill>
                  <a:srgbClr val="6B95BE"/>
                </a:solidFill>
                <a:latin typeface="Arial"/>
                <a:cs typeface="Arial"/>
              </a:rPr>
              <a:t>Модифицированное топливо</a:t>
            </a:r>
            <a:endParaRPr lang="en-US" sz="1200" dirty="0">
              <a:solidFill>
                <a:srgbClr val="6B95BE"/>
              </a:solidFill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3528" y="2564904"/>
            <a:ext cx="1800200" cy="1284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25</a:t>
            </a:r>
          </a:p>
          <a:p>
            <a:pPr algn="ctr">
              <a:lnSpc>
                <a:spcPct val="140000"/>
              </a:lnSpc>
            </a:pPr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50</a:t>
            </a:r>
          </a:p>
          <a:p>
            <a:pPr algn="ctr">
              <a:lnSpc>
                <a:spcPct val="140000"/>
              </a:lnSpc>
            </a:pPr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75</a:t>
            </a:r>
          </a:p>
          <a:p>
            <a:pPr algn="ctr">
              <a:lnSpc>
                <a:spcPct val="140000"/>
              </a:lnSpc>
            </a:pPr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100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55776" y="2564904"/>
            <a:ext cx="1512168" cy="1284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0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,690</a:t>
            </a:r>
            <a:endParaRPr lang="ru-RU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algn="ctr">
              <a:lnSpc>
                <a:spcPct val="140000"/>
              </a:lnSpc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0,440</a:t>
            </a:r>
          </a:p>
          <a:p>
            <a:pPr algn="ctr">
              <a:lnSpc>
                <a:spcPct val="140000"/>
              </a:lnSpc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0,400</a:t>
            </a:r>
          </a:p>
          <a:p>
            <a:pPr algn="ctr">
              <a:lnSpc>
                <a:spcPct val="140000"/>
              </a:lnSpc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0,400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4008" y="2564904"/>
            <a:ext cx="1512168" cy="1284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0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,680</a:t>
            </a:r>
            <a:endParaRPr lang="ru-RU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algn="ctr">
              <a:lnSpc>
                <a:spcPct val="140000"/>
              </a:lnSpc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0,410</a:t>
            </a:r>
          </a:p>
          <a:p>
            <a:pPr algn="ctr">
              <a:lnSpc>
                <a:spcPct val="140000"/>
              </a:lnSpc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0,380</a:t>
            </a:r>
          </a:p>
          <a:p>
            <a:pPr algn="ctr">
              <a:lnSpc>
                <a:spcPct val="140000"/>
              </a:lnSpc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0,370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20272" y="2564904"/>
            <a:ext cx="1512168" cy="1284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-1</a:t>
            </a:r>
          </a:p>
          <a:p>
            <a:pPr algn="ctr">
              <a:lnSpc>
                <a:spcPct val="140000"/>
              </a:lnSpc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-6</a:t>
            </a:r>
          </a:p>
          <a:p>
            <a:pPr algn="ctr">
              <a:lnSpc>
                <a:spcPct val="140000"/>
              </a:lnSpc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-5</a:t>
            </a:r>
          </a:p>
          <a:p>
            <a:pPr algn="ctr">
              <a:lnSpc>
                <a:spcPct val="140000"/>
              </a:lnSpc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-7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323528" y="2924944"/>
            <a:ext cx="8352928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23528" y="3212976"/>
            <a:ext cx="8352928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23528" y="3573016"/>
            <a:ext cx="8352928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139952" y="2420888"/>
            <a:ext cx="0" cy="1440160"/>
          </a:xfrm>
          <a:prstGeom prst="line">
            <a:avLst/>
          </a:prstGeom>
          <a:ln w="190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51520" y="4005064"/>
            <a:ext cx="8568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На ниже приведенном графике видно, что расход топлива снижается на всех режимах эксплуатации двигателя: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35" name="Picture 34" descr="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509120"/>
            <a:ext cx="5184576" cy="188349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724128" y="4509120"/>
            <a:ext cx="3240360" cy="1104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1200" dirty="0" smtClean="0">
                <a:solidFill>
                  <a:srgbClr val="6B95BE"/>
                </a:solidFill>
                <a:latin typeface="Arial"/>
                <a:cs typeface="Arial"/>
              </a:rPr>
              <a:t>Изменение удельного эффективного расхода топлива при работе двигателя 4Ч8</a:t>
            </a:r>
            <a:r>
              <a:rPr lang="en-US" sz="1200" dirty="0" smtClean="0">
                <a:solidFill>
                  <a:srgbClr val="6B95BE"/>
                </a:solidFill>
                <a:latin typeface="Arial"/>
                <a:cs typeface="Arial"/>
              </a:rPr>
              <a:t>,5/13</a:t>
            </a:r>
            <a:r>
              <a:rPr lang="ru-RU" sz="1200" dirty="0" smtClean="0">
                <a:solidFill>
                  <a:srgbClr val="6B95BE"/>
                </a:solidFill>
                <a:latin typeface="Arial"/>
                <a:cs typeface="Arial"/>
              </a:rPr>
              <a:t> по нагрузочной характеристике: </a:t>
            </a:r>
          </a:p>
          <a:p>
            <a:pPr>
              <a:lnSpc>
                <a:spcPct val="110000"/>
              </a:lnSpc>
            </a:pPr>
            <a:r>
              <a:rPr lang="ru-RU" sz="1200" b="1" dirty="0" smtClean="0">
                <a:solidFill>
                  <a:srgbClr val="6B95BE"/>
                </a:solidFill>
                <a:latin typeface="Arial"/>
                <a:cs typeface="Arial"/>
              </a:rPr>
              <a:t>1 </a:t>
            </a:r>
            <a:r>
              <a:rPr lang="en-US" sz="1200" b="1" dirty="0" smtClean="0">
                <a:solidFill>
                  <a:srgbClr val="6B95BE"/>
                </a:solidFill>
                <a:latin typeface="Arial"/>
                <a:cs typeface="Arial"/>
              </a:rPr>
              <a:t>–</a:t>
            </a:r>
            <a:r>
              <a:rPr lang="ru-RU" sz="1200" b="1" dirty="0" smtClean="0">
                <a:solidFill>
                  <a:srgbClr val="6B95BE"/>
                </a:solidFill>
                <a:latin typeface="Arial"/>
                <a:cs typeface="Arial"/>
              </a:rPr>
              <a:t> базовое топливо; </a:t>
            </a:r>
          </a:p>
          <a:p>
            <a:pPr>
              <a:lnSpc>
                <a:spcPct val="110000"/>
              </a:lnSpc>
            </a:pPr>
            <a:r>
              <a:rPr lang="ru-RU" sz="1200" b="1" dirty="0" smtClean="0">
                <a:solidFill>
                  <a:srgbClr val="6B95BE"/>
                </a:solidFill>
                <a:latin typeface="Arial"/>
                <a:cs typeface="Arial"/>
              </a:rPr>
              <a:t>2 – модифицированное топливо</a:t>
            </a:r>
            <a:endParaRPr lang="en-US" sz="1200" b="1" dirty="0">
              <a:solidFill>
                <a:srgbClr val="6B95BE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6497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00000">
                <a:srgbClr val="98B8DB">
                  <a:alpha val="41000"/>
                </a:srgbClr>
              </a:gs>
              <a:gs pos="37000">
                <a:srgbClr val="C2E3FC">
                  <a:alpha val="0"/>
                </a:srgbClr>
              </a:gs>
            </a:gsLst>
            <a:lin ang="1524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2555776" y="4869160"/>
            <a:ext cx="1512168" cy="1584176"/>
          </a:xfrm>
          <a:prstGeom prst="rect">
            <a:avLst/>
          </a:prstGeom>
          <a:solidFill>
            <a:srgbClr val="EAEFF2"/>
          </a:solidFill>
          <a:ln>
            <a:solidFill>
              <a:srgbClr val="D4DEE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1DAE3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6516216" y="4869160"/>
            <a:ext cx="2448272" cy="1584176"/>
          </a:xfrm>
          <a:prstGeom prst="rect">
            <a:avLst/>
          </a:prstGeom>
          <a:solidFill>
            <a:srgbClr val="EAEFF2"/>
          </a:solidFill>
          <a:ln>
            <a:solidFill>
              <a:srgbClr val="D4DEE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1DAE3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588943" y="2393504"/>
            <a:ext cx="1512168" cy="18722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549383" y="2393504"/>
            <a:ext cx="2448272" cy="18722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51520" y="0"/>
            <a:ext cx="5544616" cy="1196752"/>
          </a:xfrm>
          <a:prstGeom prst="rect">
            <a:avLst/>
          </a:prstGeom>
          <a:solidFill>
            <a:srgbClr val="6692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58" y="188640"/>
            <a:ext cx="2834438" cy="8640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5536" y="314401"/>
            <a:ext cx="5616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spc="300" dirty="0" smtClean="0">
                <a:solidFill>
                  <a:srgbClr val="FFFFFF"/>
                </a:solidFill>
                <a:latin typeface="Tahoma"/>
                <a:cs typeface="Tahoma"/>
              </a:rPr>
              <a:t>ПОКАЗАТЕЛИ ЭФФЕКТИВНОСТИ </a:t>
            </a:r>
            <a:endParaRPr lang="en-US" sz="2000" b="1" spc="300" dirty="0">
              <a:solidFill>
                <a:srgbClr val="FFFFFF"/>
              </a:solidFill>
              <a:latin typeface="Tahoma"/>
              <a:cs typeface="Tahom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67544" y="764704"/>
            <a:ext cx="5112568" cy="0"/>
          </a:xfrm>
          <a:prstGeom prst="line">
            <a:avLst/>
          </a:prstGeom>
          <a:ln w="571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1520" y="836712"/>
            <a:ext cx="5544616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 smtClean="0">
                <a:solidFill>
                  <a:srgbClr val="FFFFFF"/>
                </a:solidFill>
                <a:latin typeface="Tahoma"/>
                <a:cs typeface="Tahoma"/>
              </a:rPr>
              <a:t>ТОПЛИВНОЙ ПРИСАДКИ </a:t>
            </a:r>
            <a:r>
              <a:rPr lang="en-US" sz="1200" b="1" dirty="0" smtClean="0">
                <a:solidFill>
                  <a:srgbClr val="FFFFFF"/>
                </a:solidFill>
                <a:latin typeface="Tahoma"/>
                <a:cs typeface="Tahoma"/>
              </a:rPr>
              <a:t>NAGROBOOST</a:t>
            </a:r>
            <a:r>
              <a:rPr lang="en-US" sz="1200" b="1" dirty="0">
                <a:solidFill>
                  <a:srgbClr val="FFFFFF"/>
                </a:solidFill>
                <a:latin typeface="Tahoma"/>
                <a:cs typeface="Tahoma"/>
              </a:rPr>
              <a:t>*</a:t>
            </a:r>
            <a:r>
              <a:rPr lang="en-US" sz="1200" b="1" dirty="0" smtClean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ru-RU" sz="1200" b="1" dirty="0" smtClean="0">
                <a:solidFill>
                  <a:srgbClr val="FFFFFF"/>
                </a:solidFill>
                <a:latin typeface="Tahoma"/>
                <a:cs typeface="Tahoma"/>
              </a:rPr>
              <a:t>МАРКИ «Д»</a:t>
            </a:r>
            <a:endParaRPr lang="en-US" sz="1200" b="1" dirty="0">
              <a:solidFill>
                <a:srgbClr val="FFFFFF"/>
              </a:solidFill>
              <a:latin typeface="Tahoma"/>
              <a:cs typeface="Tahom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1340768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>
                <a:latin typeface="Arial"/>
                <a:cs typeface="Arial"/>
              </a:rPr>
              <a:t>По цифрам отраженным в таблице мы видим, что средний расход автобуса сократился с 45 литров на 100 км до 41,83 литра на 100 км пробега. Что составляет 7 %.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6695" y="2393504"/>
            <a:ext cx="1584176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200" dirty="0" smtClean="0">
                <a:solidFill>
                  <a:srgbClr val="6B95BE"/>
                </a:solidFill>
                <a:latin typeface="Arial"/>
                <a:cs typeface="Arial"/>
              </a:rPr>
              <a:t>Дата</a:t>
            </a:r>
            <a:endParaRPr lang="en-US" sz="1200" dirty="0">
              <a:solidFill>
                <a:srgbClr val="6B95BE"/>
              </a:solidFill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93399" y="2393504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 smtClean="0">
                <a:solidFill>
                  <a:srgbClr val="6B95BE"/>
                </a:solidFill>
                <a:latin typeface="Arial"/>
                <a:cs typeface="Arial"/>
              </a:rPr>
              <a:t>Средний расход на 100 км</a:t>
            </a:r>
            <a:endParaRPr lang="en-US" sz="1200" dirty="0">
              <a:solidFill>
                <a:srgbClr val="6B95BE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16935" y="2393504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 smtClean="0">
                <a:solidFill>
                  <a:srgbClr val="6B95BE"/>
                </a:solidFill>
                <a:latin typeface="Arial"/>
                <a:cs typeface="Arial"/>
              </a:rPr>
              <a:t>Пробег</a:t>
            </a:r>
            <a:endParaRPr lang="en-US" sz="1200" dirty="0">
              <a:solidFill>
                <a:srgbClr val="6B95BE"/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01111" y="2393504"/>
            <a:ext cx="2376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 smtClean="0">
                <a:solidFill>
                  <a:srgbClr val="6B95BE"/>
                </a:solidFill>
                <a:latin typeface="Arial"/>
                <a:cs typeface="Arial"/>
              </a:rPr>
              <a:t>Расход топлива</a:t>
            </a:r>
            <a:endParaRPr lang="en-US" sz="1200" dirty="0">
              <a:solidFill>
                <a:srgbClr val="6B95BE"/>
              </a:solidFill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4687" y="2609528"/>
            <a:ext cx="1656184" cy="1636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01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.02.2016</a:t>
            </a:r>
          </a:p>
          <a:p>
            <a:pPr algn="r">
              <a:lnSpc>
                <a:spcPct val="120000"/>
              </a:lnSpc>
            </a:pPr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0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2.02.2016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algn="r">
              <a:lnSpc>
                <a:spcPct val="120000"/>
              </a:lnSpc>
            </a:pPr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0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3-04.02.2016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algn="r">
              <a:lnSpc>
                <a:spcPct val="120000"/>
              </a:lnSpc>
            </a:pPr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0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5.02.2016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algn="r">
              <a:lnSpc>
                <a:spcPct val="120000"/>
              </a:lnSpc>
            </a:pPr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0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8.02.2016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algn="r">
              <a:lnSpc>
                <a:spcPct val="120000"/>
              </a:lnSpc>
            </a:pPr>
            <a:r>
              <a:rPr lang="ru-RU" sz="1400" b="1" dirty="0" smtClean="0">
                <a:solidFill>
                  <a:srgbClr val="6B95BE"/>
                </a:solidFill>
                <a:latin typeface="Arial"/>
                <a:cs typeface="Arial"/>
              </a:rPr>
              <a:t>Средний расход</a:t>
            </a:r>
            <a:endParaRPr lang="en-US" sz="1400" b="1" dirty="0">
              <a:solidFill>
                <a:srgbClr val="6B95BE"/>
              </a:solidFill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88943" y="2609529"/>
            <a:ext cx="1512168" cy="1377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-</a:t>
            </a:r>
          </a:p>
          <a:p>
            <a:pPr algn="ctr">
              <a:lnSpc>
                <a:spcPct val="120000"/>
              </a:lnSpc>
            </a:pPr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154</a:t>
            </a:r>
          </a:p>
          <a:p>
            <a:pPr algn="ctr">
              <a:lnSpc>
                <a:spcPct val="120000"/>
              </a:lnSpc>
            </a:pPr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195</a:t>
            </a:r>
          </a:p>
          <a:p>
            <a:pPr algn="ctr">
              <a:lnSpc>
                <a:spcPct val="120000"/>
              </a:lnSpc>
            </a:pPr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152</a:t>
            </a:r>
          </a:p>
          <a:p>
            <a:pPr algn="ctr">
              <a:lnSpc>
                <a:spcPct val="120000"/>
              </a:lnSpc>
            </a:pPr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155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61151" y="2609528"/>
            <a:ext cx="1656184" cy="1377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-</a:t>
            </a:r>
          </a:p>
          <a:p>
            <a:pPr algn="ctr">
              <a:lnSpc>
                <a:spcPct val="120000"/>
              </a:lnSpc>
            </a:pPr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71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,73</a:t>
            </a:r>
          </a:p>
          <a:p>
            <a:pPr algn="ctr">
              <a:lnSpc>
                <a:spcPct val="120000"/>
              </a:lnSpc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84,88</a:t>
            </a:r>
          </a:p>
          <a:p>
            <a:pPr algn="ctr">
              <a:lnSpc>
                <a:spcPct val="120000"/>
              </a:lnSpc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69</a:t>
            </a:r>
          </a:p>
          <a:p>
            <a:pPr algn="ctr">
              <a:lnSpc>
                <a:spcPct val="120000"/>
              </a:lnSpc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69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37415" y="2609529"/>
            <a:ext cx="1872208" cy="1636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-</a:t>
            </a:r>
          </a:p>
          <a:p>
            <a:pPr algn="ctr">
              <a:lnSpc>
                <a:spcPct val="120000"/>
              </a:lnSpc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46,57792208</a:t>
            </a:r>
          </a:p>
          <a:p>
            <a:pPr algn="ctr">
              <a:lnSpc>
                <a:spcPct val="120000"/>
              </a:lnSpc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43,52820531</a:t>
            </a:r>
          </a:p>
          <a:p>
            <a:pPr algn="ctr">
              <a:lnSpc>
                <a:spcPct val="120000"/>
              </a:lnSpc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45,39473684</a:t>
            </a:r>
          </a:p>
          <a:p>
            <a:pPr algn="ctr">
              <a:lnSpc>
                <a:spcPct val="120000"/>
              </a:lnSpc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44,51612903</a:t>
            </a:r>
            <a:endParaRPr lang="ru-RU" sz="14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algn="ctr">
              <a:lnSpc>
                <a:spcPct val="120000"/>
              </a:lnSpc>
            </a:pPr>
            <a:r>
              <a:rPr lang="ru-RU" sz="1400" b="1" dirty="0" smtClean="0">
                <a:solidFill>
                  <a:srgbClr val="6B95BE"/>
                </a:solidFill>
                <a:latin typeface="Arial"/>
                <a:cs typeface="Arial"/>
              </a:rPr>
              <a:t>45</a:t>
            </a:r>
            <a:r>
              <a:rPr lang="en-US" sz="1400" b="1" dirty="0" smtClean="0">
                <a:solidFill>
                  <a:srgbClr val="6B95BE"/>
                </a:solidFill>
                <a:latin typeface="Arial"/>
                <a:cs typeface="Arial"/>
              </a:rPr>
              <a:t>,00424827</a:t>
            </a:r>
            <a:endParaRPr lang="en-US" sz="1400" b="1" dirty="0">
              <a:solidFill>
                <a:srgbClr val="6B95BE"/>
              </a:solidFill>
              <a:latin typeface="Arial"/>
              <a:cs typeface="Arial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356695" y="2897560"/>
            <a:ext cx="8352928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56695" y="3185592"/>
            <a:ext cx="8352928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51520" y="6598955"/>
            <a:ext cx="8892480" cy="2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*</a:t>
            </a:r>
            <a:r>
              <a:rPr lang="ru-RU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Данные </a:t>
            </a:r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подготовлены на основе испытаний, проведенных компанией ГУП «МОСТРАНСАВТО» (марка «Д»).</a:t>
            </a:r>
            <a:endParaRPr lang="en-US" sz="1000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356695" y="3473624"/>
            <a:ext cx="8352928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56695" y="3689648"/>
            <a:ext cx="8352928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23528" y="4869160"/>
            <a:ext cx="1584176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200" dirty="0" smtClean="0">
                <a:solidFill>
                  <a:srgbClr val="6B95BE"/>
                </a:solidFill>
                <a:latin typeface="Arial"/>
                <a:cs typeface="Arial"/>
              </a:rPr>
              <a:t>Дата</a:t>
            </a:r>
            <a:endParaRPr lang="en-US" sz="1200" dirty="0">
              <a:solidFill>
                <a:srgbClr val="6B95BE"/>
              </a:solidFill>
              <a:latin typeface="Arial"/>
              <a:cs typeface="Arial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660232" y="4869160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 smtClean="0">
                <a:solidFill>
                  <a:srgbClr val="6B95BE"/>
                </a:solidFill>
                <a:latin typeface="Arial"/>
                <a:cs typeface="Arial"/>
              </a:rPr>
              <a:t>Средний расход на 100 км</a:t>
            </a:r>
            <a:endParaRPr lang="en-US" sz="1200" dirty="0">
              <a:solidFill>
                <a:srgbClr val="6B95BE"/>
              </a:solidFill>
              <a:latin typeface="Arial"/>
              <a:cs typeface="Arial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483768" y="4869160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 smtClean="0">
                <a:solidFill>
                  <a:srgbClr val="6B95BE"/>
                </a:solidFill>
                <a:latin typeface="Arial"/>
                <a:cs typeface="Arial"/>
              </a:rPr>
              <a:t>Пробег</a:t>
            </a:r>
            <a:endParaRPr lang="en-US" sz="1200" dirty="0">
              <a:solidFill>
                <a:srgbClr val="6B95BE"/>
              </a:solidFill>
              <a:latin typeface="Arial"/>
              <a:cs typeface="Arial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067944" y="4869160"/>
            <a:ext cx="2376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 smtClean="0">
                <a:solidFill>
                  <a:srgbClr val="6B95BE"/>
                </a:solidFill>
                <a:latin typeface="Arial"/>
                <a:cs typeface="Arial"/>
              </a:rPr>
              <a:t>Расход топлива</a:t>
            </a:r>
            <a:endParaRPr lang="en-US" sz="1200" dirty="0">
              <a:solidFill>
                <a:srgbClr val="6B95BE"/>
              </a:solidFill>
              <a:latin typeface="Arial"/>
              <a:cs typeface="Arial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51520" y="5085184"/>
            <a:ext cx="1656184" cy="1377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09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.02.2016</a:t>
            </a:r>
          </a:p>
          <a:p>
            <a:pPr algn="r">
              <a:lnSpc>
                <a:spcPct val="120000"/>
              </a:lnSpc>
            </a:pPr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10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.02.2016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algn="r">
              <a:lnSpc>
                <a:spcPct val="120000"/>
              </a:lnSpc>
            </a:pPr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11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.02.2016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algn="r">
              <a:lnSpc>
                <a:spcPct val="120000"/>
              </a:lnSpc>
            </a:pPr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.02.2016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algn="r">
              <a:lnSpc>
                <a:spcPct val="120000"/>
              </a:lnSpc>
            </a:pPr>
            <a:r>
              <a:rPr lang="ru-RU" sz="1400" b="1" dirty="0" smtClean="0">
                <a:solidFill>
                  <a:srgbClr val="6B95BE"/>
                </a:solidFill>
                <a:latin typeface="Arial"/>
                <a:cs typeface="Arial"/>
              </a:rPr>
              <a:t>Средний расход</a:t>
            </a:r>
            <a:endParaRPr lang="en-US" sz="1400" b="1" dirty="0">
              <a:solidFill>
                <a:srgbClr val="6B95BE"/>
              </a:solidFill>
              <a:latin typeface="Arial"/>
              <a:cs typeface="Arial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555776" y="5085185"/>
            <a:ext cx="1512168" cy="1119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154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,5</a:t>
            </a:r>
            <a:endParaRPr lang="ru-RU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algn="ctr">
              <a:lnSpc>
                <a:spcPct val="120000"/>
              </a:lnSpc>
            </a:pPr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55</a:t>
            </a:r>
            <a:endParaRPr lang="ru-RU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algn="ctr">
              <a:lnSpc>
                <a:spcPct val="120000"/>
              </a:lnSpc>
            </a:pPr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10</a:t>
            </a:r>
            <a:endParaRPr lang="ru-RU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algn="ctr">
              <a:lnSpc>
                <a:spcPct val="120000"/>
              </a:lnSpc>
            </a:pPr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155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427984" y="5085184"/>
            <a:ext cx="1656184" cy="1119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64,5</a:t>
            </a:r>
          </a:p>
          <a:p>
            <a:pPr algn="ctr">
              <a:lnSpc>
                <a:spcPct val="120000"/>
              </a:lnSpc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66,66</a:t>
            </a:r>
          </a:p>
          <a:p>
            <a:pPr algn="ctr">
              <a:lnSpc>
                <a:spcPct val="120000"/>
              </a:lnSpc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44</a:t>
            </a:r>
          </a:p>
          <a:p>
            <a:pPr algn="ctr">
              <a:lnSpc>
                <a:spcPct val="120000"/>
              </a:lnSpc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66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804248" y="5085185"/>
            <a:ext cx="1872208" cy="1377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41,74757282</a:t>
            </a:r>
          </a:p>
          <a:p>
            <a:pPr algn="ctr">
              <a:lnSpc>
                <a:spcPct val="120000"/>
              </a:lnSpc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43,00645161</a:t>
            </a:r>
          </a:p>
          <a:p>
            <a:pPr algn="ctr">
              <a:lnSpc>
                <a:spcPct val="120000"/>
              </a:lnSpc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40</a:t>
            </a:r>
          </a:p>
          <a:p>
            <a:pPr algn="ctr">
              <a:lnSpc>
                <a:spcPct val="120000"/>
              </a:lnSpc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42,58064516</a:t>
            </a:r>
          </a:p>
          <a:p>
            <a:pPr algn="ctr">
              <a:lnSpc>
                <a:spcPct val="120000"/>
              </a:lnSpc>
            </a:pPr>
            <a:r>
              <a:rPr lang="en-US" sz="1400" b="1" dirty="0" smtClean="0">
                <a:solidFill>
                  <a:srgbClr val="6890B6"/>
                </a:solidFill>
                <a:latin typeface="Arial"/>
                <a:cs typeface="Arial"/>
              </a:rPr>
              <a:t>41,8336674</a:t>
            </a:r>
            <a:endParaRPr lang="en-US" sz="1400" b="1" dirty="0">
              <a:solidFill>
                <a:srgbClr val="6890B6"/>
              </a:solidFill>
              <a:latin typeface="Arial"/>
              <a:cs typeface="Arial"/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>
            <a:off x="251520" y="5373216"/>
            <a:ext cx="8352928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323528" y="5661248"/>
            <a:ext cx="8352928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23528" y="5949280"/>
            <a:ext cx="8352928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284687" y="2033464"/>
            <a:ext cx="8712968" cy="3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Вид топлива: базовое диз. топливо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51520" y="4509120"/>
            <a:ext cx="8712968" cy="3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Вид топлива: модифицированное топливо – базовое диз. 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т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опливо + 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NagroBoost D 0,05%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4377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2676" y="-32370"/>
            <a:ext cx="9144000" cy="689037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58000">
                <a:schemeClr val="bg1">
                  <a:lumMod val="95000"/>
                </a:schemeClr>
              </a:gs>
              <a:gs pos="0">
                <a:schemeClr val="bg1">
                  <a:lumMod val="85000"/>
                </a:schemeClr>
              </a:gs>
            </a:gsLst>
            <a:lin ang="408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58" y="188640"/>
            <a:ext cx="2834438" cy="86409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1520" y="-18256"/>
            <a:ext cx="5544616" cy="1196752"/>
          </a:xfrm>
          <a:prstGeom prst="rect">
            <a:avLst/>
          </a:prstGeom>
          <a:solidFill>
            <a:srgbClr val="D43C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5536" y="314401"/>
            <a:ext cx="5616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spc="300" dirty="0" smtClean="0">
                <a:solidFill>
                  <a:srgbClr val="FFFFFF"/>
                </a:solidFill>
                <a:latin typeface="Tahoma"/>
                <a:cs typeface="Tahoma"/>
              </a:rPr>
              <a:t>ПОКАЗАТЕЛИ ЭФФЕКТИВНОСТИ </a:t>
            </a:r>
            <a:endParaRPr lang="en-US" sz="2000" b="1" spc="300" dirty="0">
              <a:solidFill>
                <a:srgbClr val="FFFFFF"/>
              </a:solidFill>
              <a:latin typeface="Tahoma"/>
              <a:cs typeface="Tahom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67544" y="764704"/>
            <a:ext cx="5112568" cy="0"/>
          </a:xfrm>
          <a:prstGeom prst="line">
            <a:avLst/>
          </a:prstGeom>
          <a:ln w="571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1520" y="836712"/>
            <a:ext cx="5544616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 smtClean="0">
                <a:solidFill>
                  <a:srgbClr val="FFFFFF"/>
                </a:solidFill>
                <a:latin typeface="Tahoma"/>
                <a:cs typeface="Tahoma"/>
              </a:rPr>
              <a:t>ТОПЛИВНОЙ ПРИСАДКИ </a:t>
            </a:r>
            <a:r>
              <a:rPr lang="en-US" sz="1200" b="1" dirty="0" smtClean="0">
                <a:solidFill>
                  <a:srgbClr val="FFFFFF"/>
                </a:solidFill>
                <a:latin typeface="Tahoma"/>
                <a:cs typeface="Tahoma"/>
              </a:rPr>
              <a:t>NAGROBOOST</a:t>
            </a:r>
            <a:r>
              <a:rPr lang="en-US" sz="1200" b="1" dirty="0">
                <a:solidFill>
                  <a:srgbClr val="FFFFFF"/>
                </a:solidFill>
                <a:latin typeface="Tahoma"/>
                <a:cs typeface="Tahoma"/>
              </a:rPr>
              <a:t>*</a:t>
            </a:r>
            <a:r>
              <a:rPr lang="en-US" sz="1200" b="1" dirty="0" smtClean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ru-RU" sz="1200" b="1" dirty="0" smtClean="0">
                <a:solidFill>
                  <a:srgbClr val="FFFFFF"/>
                </a:solidFill>
                <a:latin typeface="Tahoma"/>
                <a:cs typeface="Tahoma"/>
              </a:rPr>
              <a:t>МАРКИ «Б»</a:t>
            </a:r>
            <a:endParaRPr lang="en-US" sz="1200" b="1" dirty="0">
              <a:solidFill>
                <a:srgbClr val="FFFFFF"/>
              </a:solidFill>
              <a:latin typeface="Tahoma"/>
              <a:cs typeface="Tahom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1520" y="6425952"/>
            <a:ext cx="8892480" cy="43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* Данные подготовлены на основе испытаний, проведенных Государственным Университетом </a:t>
            </a:r>
            <a:r>
              <a:rPr lang="ru-RU" sz="1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морского </a:t>
            </a:r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и речного флота им. Адмирала Макарова (марка «Б»).</a:t>
            </a:r>
            <a:endParaRPr lang="en-US" sz="1000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1520" y="1340768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Испытания на кафедре «</a:t>
            </a:r>
            <a:r>
              <a:rPr lang="ru-RU" sz="1400" b="1" dirty="0" smtClean="0">
                <a:latin typeface="Arial" pitchFamily="34" charset="0"/>
                <a:cs typeface="Arial" pitchFamily="34" charset="0"/>
              </a:rPr>
              <a:t>двигателей, автомобилей и гусеничных машин </a:t>
            </a:r>
            <a:r>
              <a:rPr lang="ru-RU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» </a:t>
            </a:r>
            <a:r>
              <a:rPr lang="ru-RU" sz="1400" b="1" dirty="0" smtClean="0">
                <a:latin typeface="Arial" pitchFamily="34" charset="0"/>
                <a:cs typeface="Arial" pitchFamily="34" charset="0"/>
              </a:rPr>
              <a:t>Санкт-Петербургского политехнического университета</a:t>
            </a:r>
            <a:r>
              <a:rPr lang="ru-RU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показали следующие результаты: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1520" y="1988840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 smtClean="0">
                <a:solidFill>
                  <a:srgbClr val="6B95BE"/>
                </a:solidFill>
                <a:latin typeface="Arial"/>
                <a:cs typeface="Arial"/>
              </a:rPr>
              <a:t>Показатели двигателя</a:t>
            </a:r>
          </a:p>
          <a:p>
            <a:pPr algn="ctr"/>
            <a:r>
              <a:rPr lang="ru-RU" sz="1200" dirty="0" smtClean="0">
                <a:solidFill>
                  <a:srgbClr val="6B95BE"/>
                </a:solidFill>
                <a:latin typeface="Arial"/>
                <a:cs typeface="Arial"/>
              </a:rPr>
              <a:t>Обороты / НМ</a:t>
            </a:r>
            <a:endParaRPr lang="en-US" sz="1200" dirty="0">
              <a:solidFill>
                <a:srgbClr val="6B95BE"/>
              </a:solidFill>
              <a:latin typeface="Arial"/>
              <a:cs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39752" y="1916832"/>
            <a:ext cx="4392488" cy="1944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051720" y="1988841"/>
            <a:ext cx="4896544" cy="288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 smtClean="0">
                <a:solidFill>
                  <a:srgbClr val="6B95BE"/>
                </a:solidFill>
                <a:latin typeface="Arial"/>
                <a:cs typeface="Arial"/>
              </a:rPr>
              <a:t>Удельный эффективный расход топлива </a:t>
            </a:r>
            <a:r>
              <a:rPr lang="en-US" sz="1200" dirty="0" err="1" smtClean="0">
                <a:solidFill>
                  <a:srgbClr val="6B95BE"/>
                </a:solidFill>
                <a:latin typeface="Arial"/>
                <a:cs typeface="Arial"/>
              </a:rPr>
              <a:t>g</a:t>
            </a:r>
            <a:r>
              <a:rPr lang="en-US" sz="1000" dirty="0" err="1" smtClean="0">
                <a:solidFill>
                  <a:srgbClr val="6B95BE"/>
                </a:solidFill>
                <a:latin typeface="Arial"/>
                <a:cs typeface="Arial"/>
              </a:rPr>
              <a:t>e</a:t>
            </a:r>
            <a:r>
              <a:rPr lang="en-US" sz="1200" dirty="0" smtClean="0">
                <a:solidFill>
                  <a:srgbClr val="6B95BE"/>
                </a:solidFill>
                <a:latin typeface="Arial"/>
                <a:cs typeface="Arial"/>
              </a:rPr>
              <a:t>, </a:t>
            </a:r>
            <a:r>
              <a:rPr lang="ru-RU" sz="1200" dirty="0" smtClean="0">
                <a:solidFill>
                  <a:srgbClr val="6B95BE"/>
                </a:solidFill>
                <a:latin typeface="Arial"/>
                <a:cs typeface="Arial"/>
              </a:rPr>
              <a:t>кг/ч</a:t>
            </a:r>
            <a:endParaRPr lang="en-US" sz="1200" dirty="0">
              <a:solidFill>
                <a:srgbClr val="6B95BE"/>
              </a:solidFill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04248" y="1988840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 smtClean="0">
                <a:solidFill>
                  <a:srgbClr val="6B95BE"/>
                </a:solidFill>
                <a:latin typeface="Arial"/>
                <a:cs typeface="Arial"/>
              </a:rPr>
              <a:t>Изменения удельного эффективного расхода топлива, %</a:t>
            </a:r>
            <a:endParaRPr lang="en-US" sz="1200" dirty="0">
              <a:solidFill>
                <a:srgbClr val="6B95BE"/>
              </a:solidFill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83768" y="2348879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 smtClean="0">
                <a:solidFill>
                  <a:srgbClr val="6B95BE"/>
                </a:solidFill>
                <a:latin typeface="Arial"/>
                <a:cs typeface="Arial"/>
              </a:rPr>
              <a:t>Базовое топливо</a:t>
            </a:r>
            <a:endParaRPr lang="en-US" sz="1200" dirty="0">
              <a:solidFill>
                <a:srgbClr val="6B95BE"/>
              </a:solidFill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39952" y="2348880"/>
            <a:ext cx="2376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200" dirty="0" smtClean="0">
                <a:solidFill>
                  <a:srgbClr val="6B95BE"/>
                </a:solidFill>
                <a:latin typeface="Arial"/>
                <a:cs typeface="Arial"/>
              </a:rPr>
              <a:t>Модифицированное топливо</a:t>
            </a:r>
            <a:endParaRPr lang="en-US" sz="1200" dirty="0">
              <a:solidFill>
                <a:srgbClr val="6B95BE"/>
              </a:solidFill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3528" y="2564904"/>
            <a:ext cx="1800200" cy="129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2000 / 20</a:t>
            </a:r>
          </a:p>
          <a:p>
            <a:pPr algn="ctr">
              <a:lnSpc>
                <a:spcPct val="140000"/>
              </a:lnSpc>
            </a:pPr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2000 / 40</a:t>
            </a:r>
          </a:p>
          <a:p>
            <a:pPr algn="ctr">
              <a:lnSpc>
                <a:spcPct val="140000"/>
              </a:lnSpc>
            </a:pPr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2000 / 60</a:t>
            </a:r>
          </a:p>
          <a:p>
            <a:pPr algn="ctr">
              <a:lnSpc>
                <a:spcPct val="140000"/>
              </a:lnSpc>
            </a:pPr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2000 / 80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55776" y="2564904"/>
            <a:ext cx="1512168" cy="129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2,44</a:t>
            </a:r>
          </a:p>
          <a:p>
            <a:pPr algn="ctr">
              <a:lnSpc>
                <a:spcPct val="140000"/>
              </a:lnSpc>
            </a:pPr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3,36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algn="ctr">
              <a:lnSpc>
                <a:spcPct val="140000"/>
              </a:lnSpc>
            </a:pPr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4,30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algn="ctr">
              <a:lnSpc>
                <a:spcPct val="140000"/>
              </a:lnSpc>
            </a:pPr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5,03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4008" y="2564904"/>
            <a:ext cx="1512168" cy="129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2,27</a:t>
            </a:r>
          </a:p>
          <a:p>
            <a:pPr algn="ctr">
              <a:lnSpc>
                <a:spcPct val="140000"/>
              </a:lnSpc>
            </a:pPr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3,12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algn="ctr">
              <a:lnSpc>
                <a:spcPct val="140000"/>
              </a:lnSpc>
            </a:pPr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3,87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algn="ctr">
              <a:lnSpc>
                <a:spcPct val="140000"/>
              </a:lnSpc>
            </a:pPr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4,72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20272" y="2564904"/>
            <a:ext cx="1512168" cy="129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-</a:t>
            </a:r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7,00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algn="ctr">
              <a:lnSpc>
                <a:spcPct val="140000"/>
              </a:lnSpc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-</a:t>
            </a:r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7,14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algn="ctr">
              <a:lnSpc>
                <a:spcPct val="140000"/>
              </a:lnSpc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-</a:t>
            </a:r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10,00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algn="ctr">
              <a:lnSpc>
                <a:spcPct val="140000"/>
              </a:lnSpc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-</a:t>
            </a:r>
            <a:r>
              <a: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6,16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323528" y="2924944"/>
            <a:ext cx="8352928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23528" y="3212976"/>
            <a:ext cx="8352928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23528" y="3573016"/>
            <a:ext cx="8352928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139952" y="2420888"/>
            <a:ext cx="0" cy="1440160"/>
          </a:xfrm>
          <a:prstGeom prst="line">
            <a:avLst/>
          </a:prstGeom>
          <a:ln w="190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51520" y="3861048"/>
            <a:ext cx="8568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latin typeface="Arial"/>
                <a:cs typeface="Arial"/>
              </a:rPr>
              <a:t>На ниже приведенном графике видно, что расход топлива снижается на всех режимах эксплуатации двигателя:</a:t>
            </a:r>
            <a:endParaRPr lang="en-US" sz="1400" dirty="0">
              <a:latin typeface="Arial"/>
              <a:cs typeface="Arial"/>
            </a:endParaRPr>
          </a:p>
        </p:txBody>
      </p:sp>
      <p:pic>
        <p:nvPicPr>
          <p:cNvPr id="1026" name="Рисунок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12168" y="4365103"/>
            <a:ext cx="5796136" cy="2088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1649768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1727</TotalTime>
  <Words>940</Words>
  <Application>Microsoft Office PowerPoint</Application>
  <PresentationFormat>Экран (4:3)</PresentationFormat>
  <Paragraphs>271</Paragraphs>
  <Slides>16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7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*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mtk07</dc:creator>
  <cp:lastModifiedBy>mtk07</cp:lastModifiedBy>
  <cp:revision>121</cp:revision>
  <cp:lastPrinted>2016-02-18T09:37:15Z</cp:lastPrinted>
  <dcterms:created xsi:type="dcterms:W3CDTF">2015-12-06T23:32:55Z</dcterms:created>
  <dcterms:modified xsi:type="dcterms:W3CDTF">2016-03-24T11:09:40Z</dcterms:modified>
</cp:coreProperties>
</file>